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стя Упыр" initials="НУ" lastIdx="1" clrIdx="0">
    <p:extLst>
      <p:ext uri="{19B8F6BF-5375-455C-9EA6-DF929625EA0E}">
        <p15:presenceInfo xmlns:p15="http://schemas.microsoft.com/office/powerpoint/2012/main" userId="7e749a9d5c04ee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9CCB7-30D5-1240-889E-66CC02DFDEF5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A9AD3-A83E-8D45-9782-E32AA7CB3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3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A9AD3-A83E-8D45-9782-E32AA7CB34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1" y="802300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6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09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383637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16796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5"/>
            <a:ext cx="161574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3" y="798975"/>
            <a:ext cx="7828831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106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108478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5" cy="188795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7"/>
            <a:ext cx="863044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220630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1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098407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5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1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1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5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510996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03985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89765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2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1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2" y="3205493"/>
            <a:ext cx="3275013" cy="2248181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63977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2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7" y="1129513"/>
            <a:ext cx="5532328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4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30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3" y="5469858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3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965932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8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0" y="80452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0" y="2015734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3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60559-B8C7-4845-97A9-7FE1F8C2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025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FFD87D02-0E2D-9740-8376-08C3E2E5E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05" y="2281196"/>
            <a:ext cx="2260497" cy="308553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2FAA3-AB8A-8A4A-B59C-3AF7BF0C6F46}"/>
              </a:ext>
            </a:extLst>
          </p:cNvPr>
          <p:cNvSpPr txBox="1"/>
          <p:nvPr/>
        </p:nvSpPr>
        <p:spPr>
          <a:xfrm>
            <a:off x="2696090" y="978600"/>
            <a:ext cx="7114253" cy="86562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ru-RU" sz="5175" b="1" i="1" dirty="0"/>
              <a:t>Занятие первое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0360A-CCA9-8442-9ED0-094705BD835A}"/>
              </a:ext>
            </a:extLst>
          </p:cNvPr>
          <p:cNvSpPr txBox="1"/>
          <p:nvPr/>
        </p:nvSpPr>
        <p:spPr>
          <a:xfrm>
            <a:off x="1125488" y="2145295"/>
            <a:ext cx="6236417" cy="9233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ru-RU" sz="2775" b="1" dirty="0"/>
              <a:t>Учимся разгадывать ребусы</a:t>
            </a:r>
          </a:p>
          <a:p>
            <a:pPr algn="l"/>
            <a:endParaRPr lang="ru-RU" sz="2775" b="1" dirty="0"/>
          </a:p>
        </p:txBody>
      </p:sp>
    </p:spTree>
    <p:extLst>
      <p:ext uri="{BB962C8B-B14F-4D97-AF65-F5344CB8AC3E}">
        <p14:creationId xmlns:p14="http://schemas.microsoft.com/office/powerpoint/2010/main" val="392620517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6659D-B01D-BF4C-994C-A36C800B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79ACE-CF0F-F545-9566-EE5C1A75BC7C}"/>
              </a:ext>
            </a:extLst>
          </p:cNvPr>
          <p:cNvSpPr txBox="1"/>
          <p:nvPr/>
        </p:nvSpPr>
        <p:spPr>
          <a:xfrm>
            <a:off x="1960935" y="823402"/>
            <a:ext cx="8393915" cy="9464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ru-RU" sz="2850" dirty="0"/>
              <a:t>По первым буквам названий  предметов прочитайте название музыкального инструмента.</a:t>
            </a:r>
          </a:p>
        </p:txBody>
      </p:sp>
      <p:graphicFrame>
        <p:nvGraphicFramePr>
          <p:cNvPr id="25" name="Таблица 25">
            <a:extLst>
              <a:ext uri="{FF2B5EF4-FFF2-40B4-BE49-F238E27FC236}">
                <a16:creationId xmlns:a16="http://schemas.microsoft.com/office/drawing/2014/main" id="{72C5811D-6E8C-6841-8FFF-D80B1A25F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66131"/>
              </p:ext>
            </p:extLst>
          </p:nvPr>
        </p:nvGraphicFramePr>
        <p:xfrm>
          <a:off x="447348" y="5373236"/>
          <a:ext cx="3956166" cy="54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574">
                  <a:extLst>
                    <a:ext uri="{9D8B030D-6E8A-4147-A177-3AD203B41FA5}">
                      <a16:colId xmlns:a16="http://schemas.microsoft.com/office/drawing/2014/main" val="716324023"/>
                    </a:ext>
                  </a:extLst>
                </a:gridCol>
                <a:gridCol w="439574">
                  <a:extLst>
                    <a:ext uri="{9D8B030D-6E8A-4147-A177-3AD203B41FA5}">
                      <a16:colId xmlns:a16="http://schemas.microsoft.com/office/drawing/2014/main" val="2165292067"/>
                    </a:ext>
                  </a:extLst>
                </a:gridCol>
                <a:gridCol w="439574">
                  <a:extLst>
                    <a:ext uri="{9D8B030D-6E8A-4147-A177-3AD203B41FA5}">
                      <a16:colId xmlns:a16="http://schemas.microsoft.com/office/drawing/2014/main" val="2583395912"/>
                    </a:ext>
                  </a:extLst>
                </a:gridCol>
                <a:gridCol w="439574">
                  <a:extLst>
                    <a:ext uri="{9D8B030D-6E8A-4147-A177-3AD203B41FA5}">
                      <a16:colId xmlns:a16="http://schemas.microsoft.com/office/drawing/2014/main" val="2453133824"/>
                    </a:ext>
                  </a:extLst>
                </a:gridCol>
                <a:gridCol w="439574">
                  <a:extLst>
                    <a:ext uri="{9D8B030D-6E8A-4147-A177-3AD203B41FA5}">
                      <a16:colId xmlns:a16="http://schemas.microsoft.com/office/drawing/2014/main" val="2958487022"/>
                    </a:ext>
                  </a:extLst>
                </a:gridCol>
                <a:gridCol w="439574">
                  <a:extLst>
                    <a:ext uri="{9D8B030D-6E8A-4147-A177-3AD203B41FA5}">
                      <a16:colId xmlns:a16="http://schemas.microsoft.com/office/drawing/2014/main" val="1777964749"/>
                    </a:ext>
                  </a:extLst>
                </a:gridCol>
                <a:gridCol w="439574">
                  <a:extLst>
                    <a:ext uri="{9D8B030D-6E8A-4147-A177-3AD203B41FA5}">
                      <a16:colId xmlns:a16="http://schemas.microsoft.com/office/drawing/2014/main" val="2626513285"/>
                    </a:ext>
                  </a:extLst>
                </a:gridCol>
                <a:gridCol w="439574">
                  <a:extLst>
                    <a:ext uri="{9D8B030D-6E8A-4147-A177-3AD203B41FA5}">
                      <a16:colId xmlns:a16="http://schemas.microsoft.com/office/drawing/2014/main" val="3555575386"/>
                    </a:ext>
                  </a:extLst>
                </a:gridCol>
                <a:gridCol w="439574">
                  <a:extLst>
                    <a:ext uri="{9D8B030D-6E8A-4147-A177-3AD203B41FA5}">
                      <a16:colId xmlns:a16="http://schemas.microsoft.com/office/drawing/2014/main" val="4285286123"/>
                    </a:ext>
                  </a:extLst>
                </a:gridCol>
              </a:tblGrid>
              <a:tr h="5443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252746"/>
                  </a:ext>
                </a:extLst>
              </a:tr>
            </a:tbl>
          </a:graphicData>
        </a:graphic>
      </p:graphicFrame>
      <p:pic>
        <p:nvPicPr>
          <p:cNvPr id="27" name="Рисунок 27">
            <a:extLst>
              <a:ext uri="{FF2B5EF4-FFF2-40B4-BE49-F238E27FC236}">
                <a16:creationId xmlns:a16="http://schemas.microsoft.com/office/drawing/2014/main" id="{E8B4C108-2BBF-4E4E-BF9E-BC2AD8A3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42" y="4467949"/>
            <a:ext cx="1622455" cy="1489108"/>
          </a:xfrm>
          <a:prstGeom prst="rect">
            <a:avLst/>
          </a:prstGeom>
        </p:spPr>
      </p:pic>
      <p:pic>
        <p:nvPicPr>
          <p:cNvPr id="29" name="Рисунок 29">
            <a:extLst>
              <a:ext uri="{FF2B5EF4-FFF2-40B4-BE49-F238E27FC236}">
                <a16:creationId xmlns:a16="http://schemas.microsoft.com/office/drawing/2014/main" id="{B3758846-6606-B048-8855-A383FA4F1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31" y="4400848"/>
            <a:ext cx="1329363" cy="1516713"/>
          </a:xfrm>
          <a:prstGeom prst="rect">
            <a:avLst/>
          </a:prstGeom>
        </p:spPr>
      </p:pic>
      <p:pic>
        <p:nvPicPr>
          <p:cNvPr id="31" name="Рисунок 31">
            <a:extLst>
              <a:ext uri="{FF2B5EF4-FFF2-40B4-BE49-F238E27FC236}">
                <a16:creationId xmlns:a16="http://schemas.microsoft.com/office/drawing/2014/main" id="{F7354DBF-3661-2D4A-86CF-3176D2527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94" y="2382868"/>
            <a:ext cx="1622248" cy="1685755"/>
          </a:xfrm>
          <a:prstGeom prst="rect">
            <a:avLst/>
          </a:prstGeom>
        </p:spPr>
      </p:pic>
      <p:pic>
        <p:nvPicPr>
          <p:cNvPr id="35" name="Рисунок 35">
            <a:extLst>
              <a:ext uri="{FF2B5EF4-FFF2-40B4-BE49-F238E27FC236}">
                <a16:creationId xmlns:a16="http://schemas.microsoft.com/office/drawing/2014/main" id="{0B7D6356-1C83-454E-BF7B-8C428FB7C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989" y="3225746"/>
            <a:ext cx="2138998" cy="2691815"/>
          </a:xfrm>
          <a:prstGeom prst="rect">
            <a:avLst/>
          </a:prstGeom>
        </p:spPr>
      </p:pic>
      <p:pic>
        <p:nvPicPr>
          <p:cNvPr id="37" name="Рисунок 37">
            <a:extLst>
              <a:ext uri="{FF2B5EF4-FFF2-40B4-BE49-F238E27FC236}">
                <a16:creationId xmlns:a16="http://schemas.microsoft.com/office/drawing/2014/main" id="{52F2A414-0C00-0544-A765-4AE5F23A9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39" y="2308454"/>
            <a:ext cx="1157158" cy="1719292"/>
          </a:xfrm>
          <a:prstGeom prst="rect">
            <a:avLst/>
          </a:prstGeom>
        </p:spPr>
      </p:pic>
      <p:pic>
        <p:nvPicPr>
          <p:cNvPr id="39" name="Рисунок 39">
            <a:extLst>
              <a:ext uri="{FF2B5EF4-FFF2-40B4-BE49-F238E27FC236}">
                <a16:creationId xmlns:a16="http://schemas.microsoft.com/office/drawing/2014/main" id="{86D2A474-FD80-5A4E-9080-1B2D2BF065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0" y="4071240"/>
            <a:ext cx="1625600" cy="1047750"/>
          </a:xfrm>
          <a:prstGeom prst="rect">
            <a:avLst/>
          </a:prstGeom>
        </p:spPr>
      </p:pic>
      <p:pic>
        <p:nvPicPr>
          <p:cNvPr id="41" name="Рисунок 41">
            <a:extLst>
              <a:ext uri="{FF2B5EF4-FFF2-40B4-BE49-F238E27FC236}">
                <a16:creationId xmlns:a16="http://schemas.microsoft.com/office/drawing/2014/main" id="{DC20A405-8242-2D46-B5F5-36BE400AF7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0263" y="2327152"/>
            <a:ext cx="1136408" cy="1798853"/>
          </a:xfrm>
          <a:prstGeom prst="rect">
            <a:avLst/>
          </a:prstGeom>
        </p:spPr>
      </p:pic>
      <p:pic>
        <p:nvPicPr>
          <p:cNvPr id="43" name="Рисунок 43">
            <a:extLst>
              <a:ext uri="{FF2B5EF4-FFF2-40B4-BE49-F238E27FC236}">
                <a16:creationId xmlns:a16="http://schemas.microsoft.com/office/drawing/2014/main" id="{0B5A822A-6E33-154A-9BCA-7EA6E98819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01" y="2352874"/>
            <a:ext cx="1136407" cy="1771197"/>
          </a:xfrm>
          <a:prstGeom prst="rect">
            <a:avLst/>
          </a:prstGeom>
        </p:spPr>
      </p:pic>
      <p:pic>
        <p:nvPicPr>
          <p:cNvPr id="45" name="Рисунок 45">
            <a:extLst>
              <a:ext uri="{FF2B5EF4-FFF2-40B4-BE49-F238E27FC236}">
                <a16:creationId xmlns:a16="http://schemas.microsoft.com/office/drawing/2014/main" id="{732BEC34-0F65-404C-9048-790DF56CA6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4" y="2419786"/>
            <a:ext cx="1202548" cy="126589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65B4FEF-2D8D-E944-8982-1A20ADBC7319}"/>
              </a:ext>
            </a:extLst>
          </p:cNvPr>
          <p:cNvSpPr txBox="1"/>
          <p:nvPr/>
        </p:nvSpPr>
        <p:spPr>
          <a:xfrm>
            <a:off x="335747" y="2401711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200" dirty="0"/>
              <a:t>1.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98DD93-AF57-5944-9D5A-37F1DD874D8D}"/>
              </a:ext>
            </a:extLst>
          </p:cNvPr>
          <p:cNvSpPr txBox="1"/>
          <p:nvPr/>
        </p:nvSpPr>
        <p:spPr>
          <a:xfrm>
            <a:off x="2141328" y="244402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200" dirty="0"/>
              <a:t>2.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8DAAF0-9915-7B40-9587-C3FFA0CFDB06}"/>
              </a:ext>
            </a:extLst>
          </p:cNvPr>
          <p:cNvSpPr txBox="1"/>
          <p:nvPr/>
        </p:nvSpPr>
        <p:spPr>
          <a:xfrm>
            <a:off x="3602933" y="236015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200" dirty="0"/>
              <a:t>3.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F717D89-4E7A-2D45-BF23-6C65BD6A10FF}"/>
              </a:ext>
            </a:extLst>
          </p:cNvPr>
          <p:cNvSpPr txBox="1"/>
          <p:nvPr/>
        </p:nvSpPr>
        <p:spPr>
          <a:xfrm>
            <a:off x="335747" y="401242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4.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635BDC-15BC-1642-897A-909B35A97A84}"/>
              </a:ext>
            </a:extLst>
          </p:cNvPr>
          <p:cNvSpPr txBox="1"/>
          <p:nvPr/>
        </p:nvSpPr>
        <p:spPr>
          <a:xfrm>
            <a:off x="5518859" y="235287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5.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8F17EC-FC00-1D43-B0AF-70145A417CD2}"/>
              </a:ext>
            </a:extLst>
          </p:cNvPr>
          <p:cNvSpPr txBox="1"/>
          <p:nvPr/>
        </p:nvSpPr>
        <p:spPr>
          <a:xfrm>
            <a:off x="9463271" y="310583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6.</a:t>
            </a:r>
          </a:p>
          <a:p>
            <a:pPr algn="l"/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6F8845-434A-D743-8846-A3495E42D311}"/>
              </a:ext>
            </a:extLst>
          </p:cNvPr>
          <p:cNvSpPr txBox="1"/>
          <p:nvPr/>
        </p:nvSpPr>
        <p:spPr>
          <a:xfrm>
            <a:off x="7306726" y="240171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7.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B27A8A-998C-9645-A073-E82926869618}"/>
              </a:ext>
            </a:extLst>
          </p:cNvPr>
          <p:cNvSpPr txBox="1"/>
          <p:nvPr/>
        </p:nvSpPr>
        <p:spPr>
          <a:xfrm>
            <a:off x="7025304" y="438175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8.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BB2A7F-AFC0-ED49-9541-FCEBE56F87E8}"/>
              </a:ext>
            </a:extLst>
          </p:cNvPr>
          <p:cNvSpPr txBox="1"/>
          <p:nvPr/>
        </p:nvSpPr>
        <p:spPr>
          <a:xfrm flipH="1">
            <a:off x="4421093" y="4447736"/>
            <a:ext cx="38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1911640880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6A826-6426-274D-BAD5-BA092A7A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02D43F1-D419-2841-93E2-D0900835E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99" y="2193101"/>
            <a:ext cx="3046460" cy="384981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811D3-8FD5-A74D-94B7-6D620CF31469}"/>
              </a:ext>
            </a:extLst>
          </p:cNvPr>
          <p:cNvSpPr txBox="1"/>
          <p:nvPr/>
        </p:nvSpPr>
        <p:spPr>
          <a:xfrm>
            <a:off x="3887429" y="776538"/>
            <a:ext cx="441714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600" i="1" dirty="0"/>
              <a:t>Правильно!</a:t>
            </a:r>
          </a:p>
          <a:p>
            <a:pPr algn="l"/>
            <a:endParaRPr lang="ru-RU" sz="66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68159-E09E-0E4D-8F04-86EB52381D34}"/>
              </a:ext>
            </a:extLst>
          </p:cNvPr>
          <p:cNvSpPr txBox="1"/>
          <p:nvPr/>
        </p:nvSpPr>
        <p:spPr>
          <a:xfrm>
            <a:off x="1030029" y="2017169"/>
            <a:ext cx="49087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5200" dirty="0"/>
              <a:t>Это гармоника!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E99743A2-D2A9-6B49-8638-00D7418F9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74" y="3429000"/>
            <a:ext cx="4417143" cy="25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241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2E9B8-FB38-9F40-9040-B3B8D0F3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A3F103E-D7CE-4246-8370-48515ED65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80" y="2203122"/>
            <a:ext cx="4865646" cy="38503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C32DE-45B3-B94B-8CA6-B54A200982E0}"/>
              </a:ext>
            </a:extLst>
          </p:cNvPr>
          <p:cNvSpPr txBox="1"/>
          <p:nvPr/>
        </p:nvSpPr>
        <p:spPr>
          <a:xfrm>
            <a:off x="1294362" y="1038148"/>
            <a:ext cx="960327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700" b="1" dirty="0"/>
              <a:t>Попробуй разгадать кроссворд!</a:t>
            </a:r>
          </a:p>
        </p:txBody>
      </p:sp>
    </p:spTree>
    <p:extLst>
      <p:ext uri="{BB962C8B-B14F-4D97-AF65-F5344CB8AC3E}">
        <p14:creationId xmlns:p14="http://schemas.microsoft.com/office/powerpoint/2010/main" val="1807759208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B252B-7146-0642-92DF-3CC51301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A1A16-5E38-474D-9BAA-C4AC1A5DD49A}"/>
              </a:ext>
            </a:extLst>
          </p:cNvPr>
          <p:cNvSpPr txBox="1"/>
          <p:nvPr/>
        </p:nvSpPr>
        <p:spPr>
          <a:xfrm>
            <a:off x="1451580" y="875167"/>
            <a:ext cx="584457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5300" b="1" dirty="0"/>
              <a:t>Проверь себя!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7AD3C-EAA5-A34A-A92C-C46A5E2A96EE}"/>
              </a:ext>
            </a:extLst>
          </p:cNvPr>
          <p:cNvSpPr txBox="1"/>
          <p:nvPr/>
        </p:nvSpPr>
        <p:spPr>
          <a:xfrm>
            <a:off x="1451579" y="2228671"/>
            <a:ext cx="82034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500" u="sng" dirty="0">
                <a:solidFill>
                  <a:srgbClr val="333333"/>
                </a:solidFill>
                <a:latin typeface="Helvetica" pitchFamily="2" charset="0"/>
              </a:rPr>
              <a:t>Рояль</a:t>
            </a:r>
          </a:p>
          <a:p>
            <a:pPr marL="342900" indent="-342900">
              <a:buAutoNum type="arabicPeriod"/>
            </a:pPr>
            <a:r>
              <a:rPr lang="ru-RU" sz="2500" u="sng" dirty="0">
                <a:solidFill>
                  <a:srgbClr val="333333"/>
                </a:solidFill>
                <a:latin typeface="Helvetica" pitchFamily="2" charset="0"/>
              </a:rPr>
              <a:t>Балалайка </a:t>
            </a:r>
          </a:p>
          <a:p>
            <a:pPr marL="342900" indent="-342900">
              <a:buAutoNum type="arabicPeriod"/>
            </a:pPr>
            <a:r>
              <a:rPr lang="ru-RU" sz="2500" u="sng" dirty="0">
                <a:solidFill>
                  <a:srgbClr val="333333"/>
                </a:solidFill>
                <a:latin typeface="Helvetica" pitchFamily="2" charset="0"/>
              </a:rPr>
              <a:t>Труба</a:t>
            </a:r>
          </a:p>
          <a:p>
            <a:pPr marL="342900" indent="-342900">
              <a:buAutoNum type="arabicPeriod"/>
            </a:pPr>
            <a:r>
              <a:rPr lang="ru-RU" sz="2500" u="sng" dirty="0">
                <a:solidFill>
                  <a:srgbClr val="333333"/>
                </a:solidFill>
                <a:latin typeface="Helvetica" pitchFamily="2" charset="0"/>
              </a:rPr>
              <a:t>Скрипка </a:t>
            </a:r>
          </a:p>
          <a:p>
            <a:pPr marL="342900" indent="-342900">
              <a:buAutoNum type="arabicPeriod"/>
            </a:pPr>
            <a:r>
              <a:rPr lang="ru-RU" sz="2500" u="sng" dirty="0">
                <a:solidFill>
                  <a:srgbClr val="333333"/>
                </a:solidFill>
                <a:latin typeface="Helvetica" pitchFamily="2" charset="0"/>
              </a:rPr>
              <a:t>Виолончель</a:t>
            </a:r>
          </a:p>
          <a:p>
            <a:pPr marL="342900" indent="-342900">
              <a:buAutoNum type="arabicPeriod"/>
            </a:pPr>
            <a:r>
              <a:rPr lang="ru-RU" sz="2500" u="sng" dirty="0">
                <a:solidFill>
                  <a:srgbClr val="333333"/>
                </a:solidFill>
                <a:latin typeface="Helvetica" pitchFamily="2" charset="0"/>
              </a:rPr>
              <a:t>Арфам</a:t>
            </a:r>
            <a:endParaRPr lang="ru-RU" sz="25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DABB6-58C7-9E40-8760-66B14F3BD750}"/>
              </a:ext>
            </a:extLst>
          </p:cNvPr>
          <p:cNvSpPr txBox="1"/>
          <p:nvPr/>
        </p:nvSpPr>
        <p:spPr>
          <a:xfrm>
            <a:off x="5210277" y="252689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b="1" i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82CCB-B3E7-CE4D-BA86-EA84513CE155}"/>
              </a:ext>
            </a:extLst>
          </p:cNvPr>
          <p:cNvSpPr txBox="1"/>
          <p:nvPr/>
        </p:nvSpPr>
        <p:spPr>
          <a:xfrm>
            <a:off x="1809953" y="4981993"/>
            <a:ext cx="34003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700" b="1" i="1" dirty="0"/>
              <a:t>Ответ: октава!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93268E88-DD75-D14D-B2FA-C0A27741F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4"/>
            <a:ext cx="9603275" cy="29662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550CA-4A76-4442-99A9-76171FE3DE2C}"/>
              </a:ext>
            </a:extLst>
          </p:cNvPr>
          <p:cNvSpPr txBox="1"/>
          <p:nvPr/>
        </p:nvSpPr>
        <p:spPr>
          <a:xfrm>
            <a:off x="6347421" y="5637981"/>
            <a:ext cx="58445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100" i="1" dirty="0"/>
              <a:t>Октава- это музыкальный интервал.</a:t>
            </a:r>
          </a:p>
        </p:txBody>
      </p:sp>
    </p:spTree>
    <p:extLst>
      <p:ext uri="{BB962C8B-B14F-4D97-AF65-F5344CB8AC3E}">
        <p14:creationId xmlns:p14="http://schemas.microsoft.com/office/powerpoint/2010/main" val="4007076677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625268B-6050-BC4C-86C8-D441F2A70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3" y="1941542"/>
            <a:ext cx="7352968" cy="4111937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C3B143A-953E-9444-BA0B-F22A89FF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D4959-441B-2440-9CA6-2BDDD4BE1721}"/>
              </a:ext>
            </a:extLst>
          </p:cNvPr>
          <p:cNvSpPr txBox="1"/>
          <p:nvPr/>
        </p:nvSpPr>
        <p:spPr>
          <a:xfrm>
            <a:off x="1294362" y="1207425"/>
            <a:ext cx="108976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900" dirty="0"/>
              <a:t>Попробуй найти музыкальные инструменты.</a:t>
            </a:r>
          </a:p>
        </p:txBody>
      </p:sp>
    </p:spTree>
    <p:extLst>
      <p:ext uri="{BB962C8B-B14F-4D97-AF65-F5344CB8AC3E}">
        <p14:creationId xmlns:p14="http://schemas.microsoft.com/office/powerpoint/2010/main" val="1384023323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C1D14-E234-9047-B89A-1D0530C1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79E76C-823A-864C-9B86-34EC22B88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82B46-4509-F147-B4A3-E9EC0104C939}"/>
              </a:ext>
            </a:extLst>
          </p:cNvPr>
          <p:cNvSpPr txBox="1"/>
          <p:nvPr/>
        </p:nvSpPr>
        <p:spPr>
          <a:xfrm>
            <a:off x="1294362" y="888305"/>
            <a:ext cx="96032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100" dirty="0"/>
              <a:t>Надеюсь, что с помощью этих ребусов вы вспомнили названия музыкальных инструментов.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3DA04-387A-6140-80BA-6F62BF725FF1}"/>
              </a:ext>
            </a:extLst>
          </p:cNvPr>
          <p:cNvSpPr txBox="1"/>
          <p:nvPr/>
        </p:nvSpPr>
        <p:spPr>
          <a:xfrm>
            <a:off x="7634245" y="4727683"/>
            <a:ext cx="3106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100" dirty="0"/>
              <a:t>С уважением</a:t>
            </a:r>
          </a:p>
          <a:p>
            <a:pPr algn="l"/>
            <a:r>
              <a:rPr lang="ru-RU" sz="2100" dirty="0"/>
              <a:t>Светлана Васильевна.</a:t>
            </a:r>
          </a:p>
        </p:txBody>
      </p:sp>
    </p:spTree>
    <p:extLst>
      <p:ext uri="{BB962C8B-B14F-4D97-AF65-F5344CB8AC3E}">
        <p14:creationId xmlns:p14="http://schemas.microsoft.com/office/powerpoint/2010/main" val="1796035839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Настя Упыр</cp:lastModifiedBy>
  <cp:revision>1</cp:revision>
  <dcterms:created xsi:type="dcterms:W3CDTF">2020-04-02T18:40:10Z</dcterms:created>
  <dcterms:modified xsi:type="dcterms:W3CDTF">2020-04-02T21:29:19Z</dcterms:modified>
</cp:coreProperties>
</file>