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60" r:id="rId4"/>
    <p:sldId id="261" r:id="rId5"/>
    <p:sldId id="263" r:id="rId6"/>
    <p:sldId id="264" r:id="rId7"/>
    <p:sldId id="270" r:id="rId8"/>
    <p:sldId id="265" r:id="rId9"/>
    <p:sldId id="266" r:id="rId10"/>
    <p:sldId id="267" r:id="rId11"/>
    <p:sldId id="268" r:id="rId12"/>
    <p:sldId id="269" r:id="rId13"/>
    <p:sldId id="257" r:id="rId14"/>
    <p:sldId id="271" r:id="rId15"/>
    <p:sldId id="262" r:id="rId16"/>
    <p:sldId id="25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4.pn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gif"/></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s://azbyka.ru/deti/polezny-e-sovety-roditelyam-o-vospitanii-detej" TargetMode="Externa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hyperlink" Target="https://irinazaytseva.ru/o-detyax-v-citatax.html" TargetMode="External"/><Relationship Id="rId5" Type="http://schemas.openxmlformats.org/officeDocument/2006/relationships/hyperlink" Target="http://www.happy-giraffe.ru/" TargetMode="External"/><Relationship Id="rId4" Type="http://schemas.openxmlformats.org/officeDocument/2006/relationships/hyperlink" Target="http://nenuda.ru/&#1080;&#1089;&#1082;&#1091;&#1089;&#1089;&#1090;&#1074;&#1086;-&#1083;&#1102;&#1073;&#1080;&#1090;&#1100;-&#1076;&#1077;&#1090;&#1077;&#1081;.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s://st2.depositphotos.com/1967477/6351/v/950/depositphotos_63516067-stock-illustration-crowd-children-cartoon-with-blank.jpg"/>
          <p:cNvPicPr>
            <a:picLocks noGrp="1"/>
          </p:cNvPicPr>
          <p:nvPr>
            <p:ph idx="1"/>
          </p:nvPr>
        </p:nvPicPr>
        <p:blipFill>
          <a:blip r:embed="rId2" cstate="print"/>
          <a:srcRect/>
          <a:stretch>
            <a:fillRect/>
          </a:stretch>
        </p:blipFill>
        <p:spPr bwMode="auto">
          <a:xfrm>
            <a:off x="0" y="-304800"/>
            <a:ext cx="9144000" cy="7162800"/>
          </a:xfrm>
          <a:prstGeom prst="rect">
            <a:avLst/>
          </a:prstGeom>
          <a:noFill/>
          <a:ln w="9525">
            <a:noFill/>
            <a:miter lim="800000"/>
            <a:headEnd/>
            <a:tailEnd/>
          </a:ln>
        </p:spPr>
      </p:pic>
      <p:sp>
        <p:nvSpPr>
          <p:cNvPr id="2" name="Заголовок 1"/>
          <p:cNvSpPr>
            <a:spLocks noGrp="1"/>
          </p:cNvSpPr>
          <p:nvPr>
            <p:ph type="title"/>
          </p:nvPr>
        </p:nvSpPr>
        <p:spPr>
          <a:xfrm>
            <a:off x="1371600" y="2514600"/>
            <a:ext cx="6477000" cy="304800"/>
          </a:xfrm>
        </p:spPr>
        <p:txBody>
          <a:bodyPr>
            <a:normAutofit fontScale="90000"/>
          </a:bodyPr>
          <a:lstStyle/>
          <a:p>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700" b="1" dirty="0" smtClean="0">
                <a:latin typeface="Times New Roman" pitchFamily="18" charset="0"/>
                <a:cs typeface="Times New Roman" pitchFamily="18" charset="0"/>
              </a:rPr>
              <a:t>Работа с родителями в ДОУ</a:t>
            </a:r>
            <a:r>
              <a:rPr lang="ru-RU" sz="2800" dirty="0" smtClean="0"/>
              <a:t/>
            </a:r>
            <a:br>
              <a:rPr lang="ru-RU" sz="2800" dirty="0" smtClean="0"/>
            </a:br>
            <a:r>
              <a:rPr lang="ru-RU" sz="2700" b="1" dirty="0" smtClean="0">
                <a:solidFill>
                  <a:srgbClr val="FF0000"/>
                </a:solidFill>
                <a:latin typeface="Times New Roman" pitchFamily="18" charset="0"/>
                <a:cs typeface="Times New Roman" pitchFamily="18" charset="0"/>
              </a:rPr>
              <a:t>«</a:t>
            </a:r>
            <a:r>
              <a:rPr lang="ru-RU" sz="2700" b="1" dirty="0" smtClean="0">
                <a:solidFill>
                  <a:srgbClr val="FF0000"/>
                </a:solidFill>
                <a:latin typeface="Times New Roman" pitchFamily="18" charset="0"/>
                <a:cs typeface="Times New Roman" pitchFamily="18" charset="0"/>
              </a:rPr>
              <a:t>Искусство любить детей»</a:t>
            </a:r>
            <a:r>
              <a:rPr lang="ru-RU" sz="2700" dirty="0" smtClean="0">
                <a:solidFill>
                  <a:srgbClr val="FF0000"/>
                </a:solidFill>
                <a:latin typeface="Times New Roman" pitchFamily="18" charset="0"/>
                <a:cs typeface="Times New Roman" pitchFamily="18" charset="0"/>
              </a:rPr>
              <a:t> </a:t>
            </a:r>
            <a:r>
              <a:rPr lang="ru-RU" sz="1800" dirty="0" smtClean="0"/>
              <a:t/>
            </a:r>
            <a:br>
              <a:rPr lang="ru-RU" sz="1800" dirty="0" smtClean="0"/>
            </a:br>
            <a:r>
              <a:rPr lang="ru-RU" sz="1800" dirty="0" smtClean="0">
                <a:latin typeface="Times New Roman" pitchFamily="18" charset="0"/>
                <a:cs typeface="Times New Roman" pitchFamily="18" charset="0"/>
              </a:rPr>
              <a:t>Представление о счастье каждый человек связывает с семьей: счастлив тот, кто счастлив в своем доме.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Действительно, семья - это одно из немногих мест, где человек может почувствовать себя личностью, получить подтверждение своей значимости и уникальности.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Семья дает первые уроки любви, понимания, доверия, веры.                  Это первый коллектив ребенка, естественная среда его развития, где закладываются основы будущей личности </a:t>
            </a:r>
            <a:br>
              <a:rPr lang="ru-RU" sz="1800" dirty="0" smtClean="0">
                <a:latin typeface="Times New Roman" pitchFamily="18" charset="0"/>
                <a:cs typeface="Times New Roman" pitchFamily="18" charset="0"/>
              </a:rPr>
            </a:br>
            <a:r>
              <a:rPr lang="ru-RU" sz="2000" b="1" dirty="0" smtClean="0">
                <a:solidFill>
                  <a:srgbClr val="FF0000"/>
                </a:solidFill>
                <a:latin typeface="Times New Roman" pitchFamily="18" charset="0"/>
                <a:cs typeface="Times New Roman" pitchFamily="18" charset="0"/>
              </a:rPr>
              <a:t>МБДОУ № 70 «Золотая рыбка» г. Мытищи</a:t>
            </a:r>
            <a:r>
              <a:rPr lang="ru-RU" sz="2000" dirty="0" smtClean="0">
                <a:solidFill>
                  <a:srgbClr val="FF0000"/>
                </a:solidFill>
                <a:latin typeface="Times New Roman" pitchFamily="18" charset="0"/>
                <a:cs typeface="Times New Roman" pitchFamily="18" charset="0"/>
              </a:rPr>
              <a:t/>
            </a:r>
            <a:br>
              <a:rPr lang="ru-RU" sz="2000" dirty="0" smtClean="0">
                <a:solidFill>
                  <a:srgbClr val="FF0000"/>
                </a:solidFill>
                <a:latin typeface="Times New Roman" pitchFamily="18" charset="0"/>
                <a:cs typeface="Times New Roman" pitchFamily="18" charset="0"/>
              </a:rPr>
            </a:br>
            <a:r>
              <a:rPr lang="ru-RU" sz="2000" b="1" dirty="0" smtClean="0">
                <a:solidFill>
                  <a:srgbClr val="FF0000"/>
                </a:solidFill>
                <a:latin typeface="Times New Roman" pitchFamily="18" charset="0"/>
                <a:cs typeface="Times New Roman" pitchFamily="18" charset="0"/>
              </a:rPr>
              <a:t>Воспитатели </a:t>
            </a:r>
            <a:r>
              <a:rPr lang="ru-RU" sz="2000" b="1" dirty="0" smtClean="0">
                <a:solidFill>
                  <a:srgbClr val="FF0000"/>
                </a:solidFill>
                <a:latin typeface="Times New Roman" pitchFamily="18" charset="0"/>
                <a:cs typeface="Times New Roman" pitchFamily="18" charset="0"/>
              </a:rPr>
              <a:t>высшей категории </a:t>
            </a:r>
            <a:r>
              <a:rPr lang="ru-RU" sz="2000" b="1" dirty="0" smtClean="0">
                <a:solidFill>
                  <a:srgbClr val="FF0000"/>
                </a:solidFill>
                <a:latin typeface="Times New Roman" pitchFamily="18" charset="0"/>
                <a:cs typeface="Times New Roman" pitchFamily="18" charset="0"/>
              </a:rPr>
              <a:t> </a:t>
            </a:r>
            <a:br>
              <a:rPr lang="ru-RU" sz="2000" b="1" dirty="0" smtClean="0">
                <a:solidFill>
                  <a:srgbClr val="FF0000"/>
                </a:solidFill>
                <a:latin typeface="Times New Roman" pitchFamily="18" charset="0"/>
                <a:cs typeface="Times New Roman" pitchFamily="18" charset="0"/>
              </a:rPr>
            </a:br>
            <a:r>
              <a:rPr lang="ru-RU" sz="2000" b="1" dirty="0" smtClean="0">
                <a:solidFill>
                  <a:srgbClr val="FF0000"/>
                </a:solidFill>
                <a:latin typeface="Times New Roman" pitchFamily="18" charset="0"/>
                <a:cs typeface="Times New Roman" pitchFamily="18" charset="0"/>
              </a:rPr>
              <a:t>Котова Ирина Борисовна</a:t>
            </a:r>
            <a:br>
              <a:rPr lang="ru-RU" sz="2000" b="1" dirty="0" smtClean="0">
                <a:solidFill>
                  <a:srgbClr val="FF0000"/>
                </a:solidFill>
                <a:latin typeface="Times New Roman" pitchFamily="18" charset="0"/>
                <a:cs typeface="Times New Roman" pitchFamily="18" charset="0"/>
              </a:rPr>
            </a:br>
            <a:r>
              <a:rPr lang="ru-RU" sz="2000" b="1" dirty="0" smtClean="0">
                <a:solidFill>
                  <a:srgbClr val="FF0000"/>
                </a:solidFill>
                <a:latin typeface="Times New Roman" pitchFamily="18" charset="0"/>
                <a:cs typeface="Times New Roman" pitchFamily="18" charset="0"/>
              </a:rPr>
              <a:t>С</a:t>
            </a:r>
            <a:r>
              <a:rPr lang="ru-RU" sz="2000" b="1" dirty="0" smtClean="0">
                <a:solidFill>
                  <a:srgbClr val="FF0000"/>
                </a:solidFill>
                <a:latin typeface="Times New Roman" pitchFamily="18" charset="0"/>
                <a:cs typeface="Times New Roman" pitchFamily="18" charset="0"/>
              </a:rPr>
              <a:t>ахарова Елена Вячеславовна</a:t>
            </a:r>
            <a:r>
              <a:rPr lang="ru-RU" sz="2000" dirty="0" smtClean="0">
                <a:solidFill>
                  <a:srgbClr val="FF0000"/>
                </a:solidFill>
                <a:latin typeface="Times New Roman" pitchFamily="18" charset="0"/>
                <a:cs typeface="Times New Roman" pitchFamily="18" charset="0"/>
              </a:rPr>
              <a:t> </a:t>
            </a:r>
            <a:r>
              <a:rPr lang="ru-RU" sz="2000" dirty="0" smtClean="0">
                <a:solidFill>
                  <a:srgbClr val="FF0000"/>
                </a:solidFill>
                <a:latin typeface="Times New Roman" pitchFamily="18" charset="0"/>
                <a:cs typeface="Times New Roman" pitchFamily="18" charset="0"/>
              </a:rPr>
              <a:t/>
            </a:r>
            <a:br>
              <a:rPr lang="ru-RU" sz="2000" dirty="0" smtClean="0">
                <a:solidFill>
                  <a:srgbClr val="FF0000"/>
                </a:solidFill>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pic>
        <p:nvPicPr>
          <p:cNvPr id="9" name="Рисунок 8" descr="http://images.vfl.ru/ii/1462006323/6a633fe3/12498437.jpg"/>
          <p:cNvPicPr/>
          <p:nvPr/>
        </p:nvPicPr>
        <p:blipFill>
          <a:blip r:embed="rId3" cstate="print"/>
          <a:srcRect/>
          <a:stretch>
            <a:fillRect/>
          </a:stretch>
        </p:blipFill>
        <p:spPr bwMode="auto">
          <a:xfrm>
            <a:off x="7924800" y="5257800"/>
            <a:ext cx="990600" cy="1447800"/>
          </a:xfrm>
          <a:prstGeom prst="rect">
            <a:avLst/>
          </a:prstGeom>
          <a:noFill/>
          <a:ln w="9525">
            <a:noFill/>
            <a:miter lim="800000"/>
            <a:headEnd/>
            <a:tailEnd/>
          </a:ln>
        </p:spPr>
      </p:pic>
      <p:pic>
        <p:nvPicPr>
          <p:cNvPr id="11" name="Рисунок 10" descr="https://forum.materinstvo.ru/uploads/1271158364/post-221238-1271266880.png"/>
          <p:cNvPicPr/>
          <p:nvPr/>
        </p:nvPicPr>
        <p:blipFill>
          <a:blip r:embed="rId4" cstate="print"/>
          <a:srcRect/>
          <a:stretch>
            <a:fillRect/>
          </a:stretch>
        </p:blipFill>
        <p:spPr bwMode="auto">
          <a:xfrm>
            <a:off x="-381000" y="5105400"/>
            <a:ext cx="1676400" cy="1524000"/>
          </a:xfrm>
          <a:prstGeom prst="rect">
            <a:avLst/>
          </a:prstGeom>
          <a:noFill/>
          <a:ln w="9525">
            <a:noFill/>
            <a:miter lim="800000"/>
            <a:headEnd/>
            <a:tailEnd/>
          </a:ln>
        </p:spPr>
      </p:pic>
      <p:pic>
        <p:nvPicPr>
          <p:cNvPr id="13" name="Picture 2" descr="https://habinfo.ru/wp-content/uploads/2016/05/solnyshko-1.jpg"/>
          <p:cNvPicPr>
            <a:picLocks noChangeAspect="1" noChangeArrowheads="1"/>
          </p:cNvPicPr>
          <p:nvPr/>
        </p:nvPicPr>
        <p:blipFill>
          <a:blip r:embed="rId5" cstate="print"/>
          <a:srcRect/>
          <a:stretch>
            <a:fillRect/>
          </a:stretch>
        </p:blipFill>
        <p:spPr bwMode="auto">
          <a:xfrm>
            <a:off x="0" y="0"/>
            <a:ext cx="1614183" cy="1295399"/>
          </a:xfrm>
          <a:prstGeom prst="rect">
            <a:avLst/>
          </a:prstGeom>
          <a:noFill/>
        </p:spPr>
      </p:pic>
      <p:sp>
        <p:nvSpPr>
          <p:cNvPr id="14" name="Заголовок 1"/>
          <p:cNvSpPr txBox="1">
            <a:spLocks/>
          </p:cNvSpPr>
          <p:nvPr/>
        </p:nvSpPr>
        <p:spPr>
          <a:xfrm>
            <a:off x="0" y="5410200"/>
            <a:ext cx="8763000" cy="1447800"/>
          </a:xfrm>
          <a:prstGeom prst="rect">
            <a:avLst/>
          </a:prstGeom>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1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ru-RU" sz="31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ru-RU" sz="31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ru-RU" sz="31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ru-RU" sz="31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ru-RU" sz="31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ru-RU" sz="31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ru-RU" sz="31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ru-RU" sz="31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ru-RU" sz="31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ru-RU" sz="31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ru-RU" sz="31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ru-RU" sz="31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ru-RU" sz="31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ru-RU" sz="31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ru-RU" sz="31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ru-RU" sz="31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ru-RU" sz="31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ru-RU" sz="31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ru-RU" sz="3100" b="1" dirty="0" smtClean="0">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ru-RU"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ru-RU" sz="27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ru-RU" sz="27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ru-RU" sz="31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ru-RU" sz="31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ru-RU"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ru-RU"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ru-RU"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descr="http://nevseoboi.com.ua/uploads/posts/2010-08/1281367207_florish-12.jpg"/>
          <p:cNvPicPr/>
          <p:nvPr/>
        </p:nvPicPr>
        <p:blipFill>
          <a:blip r:embed="rId2" cstate="print"/>
          <a:srcRect/>
          <a:stretch>
            <a:fillRect/>
          </a:stretch>
        </p:blipFill>
        <p:spPr bwMode="auto">
          <a:xfrm>
            <a:off x="0" y="0"/>
            <a:ext cx="9296400" cy="6858000"/>
          </a:xfrm>
          <a:prstGeom prst="rect">
            <a:avLst/>
          </a:prstGeom>
          <a:noFill/>
          <a:ln w="9525">
            <a:noFill/>
            <a:miter lim="800000"/>
            <a:headEnd/>
            <a:tailEnd/>
          </a:ln>
        </p:spPr>
      </p:pic>
      <p:sp>
        <p:nvSpPr>
          <p:cNvPr id="2" name="Содержимое 5"/>
          <p:cNvSpPr txBox="1">
            <a:spLocks/>
          </p:cNvSpPr>
          <p:nvPr/>
        </p:nvSpPr>
        <p:spPr>
          <a:xfrm>
            <a:off x="304800" y="228600"/>
            <a:ext cx="8610600" cy="64008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4" name="Picture 2" descr="https://zabavnik.club/wp-content/uploads/2018/07/sonce_na_prozrachnom_fone_7_16194333.png"/>
          <p:cNvPicPr>
            <a:picLocks noChangeAspect="1" noChangeArrowheads="1"/>
          </p:cNvPicPr>
          <p:nvPr/>
        </p:nvPicPr>
        <p:blipFill>
          <a:blip r:embed="rId3" cstate="print"/>
          <a:srcRect/>
          <a:stretch>
            <a:fillRect/>
          </a:stretch>
        </p:blipFill>
        <p:spPr bwMode="auto">
          <a:xfrm>
            <a:off x="0" y="0"/>
            <a:ext cx="1066800" cy="981198"/>
          </a:xfrm>
          <a:prstGeom prst="rect">
            <a:avLst/>
          </a:prstGeom>
          <a:noFill/>
        </p:spPr>
      </p:pic>
      <p:sp>
        <p:nvSpPr>
          <p:cNvPr id="17" name="Заголовок 16"/>
          <p:cNvSpPr>
            <a:spLocks noGrp="1"/>
          </p:cNvSpPr>
          <p:nvPr>
            <p:ph type="title"/>
          </p:nvPr>
        </p:nvSpPr>
        <p:spPr>
          <a:xfrm>
            <a:off x="457200" y="0"/>
            <a:ext cx="8229600" cy="609600"/>
          </a:xfrm>
        </p:spPr>
        <p:txBody>
          <a:bodyPr>
            <a:noAutofit/>
          </a:bodyPr>
          <a:lstStyle/>
          <a:p>
            <a:r>
              <a:rPr lang="ru-RU" sz="2000" dirty="0" smtClean="0">
                <a:solidFill>
                  <a:srgbClr val="FF0000"/>
                </a:solidFill>
                <a:latin typeface="Times New Roman" pitchFamily="18" charset="0"/>
                <a:cs typeface="Times New Roman" pitchFamily="18" charset="0"/>
              </a:rPr>
              <a:t>Азбука воспитания</a:t>
            </a:r>
            <a:endParaRPr lang="ru-RU" sz="2000" dirty="0">
              <a:solidFill>
                <a:srgbClr val="FF0000"/>
              </a:solidFill>
              <a:latin typeface="Times New Roman" pitchFamily="18" charset="0"/>
              <a:cs typeface="Times New Roman" pitchFamily="18" charset="0"/>
            </a:endParaRPr>
          </a:p>
        </p:txBody>
      </p:sp>
      <p:sp>
        <p:nvSpPr>
          <p:cNvPr id="18" name="Прямоугольник 17"/>
          <p:cNvSpPr/>
          <p:nvPr/>
        </p:nvSpPr>
        <p:spPr>
          <a:xfrm>
            <a:off x="152400" y="457200"/>
            <a:ext cx="8991600" cy="5601533"/>
          </a:xfrm>
          <a:prstGeom prst="rect">
            <a:avLst/>
          </a:prstGeom>
        </p:spPr>
        <p:txBody>
          <a:bodyPr wrap="square">
            <a:spAutoFit/>
          </a:bodyPr>
          <a:lstStyle/>
          <a:p>
            <a:r>
              <a:rPr lang="ru-RU" dirty="0" smtClean="0"/>
              <a:t>                  </a:t>
            </a:r>
            <a:r>
              <a:rPr lang="ru-RU" sz="1600" dirty="0" smtClean="0">
                <a:latin typeface="Times New Roman" pitchFamily="18" charset="0"/>
                <a:cs typeface="Times New Roman" pitchFamily="18" charset="0"/>
              </a:rPr>
              <a:t>Вы хотите сделать своего ребенка счастливым, но в то же время образованным и воспитанным, тогда ознакомьтесь со следующими полезными советами и рекомендациями.</a:t>
            </a:r>
          </a:p>
          <a:p>
            <a:r>
              <a:rPr lang="ru-RU" sz="1600" dirty="0" smtClean="0">
                <a:latin typeface="Times New Roman" pitchFamily="18" charset="0"/>
                <a:cs typeface="Times New Roman" pitchFamily="18" charset="0"/>
              </a:rPr>
              <a:t>♦ Любите своего ребенка таким, какой он есть!</a:t>
            </a:r>
          </a:p>
          <a:p>
            <a:r>
              <a:rPr lang="ru-RU" sz="1600" dirty="0" smtClean="0">
                <a:latin typeface="Times New Roman" pitchFamily="18" charset="0"/>
                <a:cs typeface="Times New Roman" pitchFamily="18" charset="0"/>
              </a:rPr>
              <a:t>♦ Не наказывайте своего ребенка! Когда нам плохо, мы не начинаем вести себя лучше, но начинаем врать, чтобы скрыть собственную неудачу.</a:t>
            </a:r>
          </a:p>
          <a:p>
            <a:r>
              <a:rPr lang="ru-RU" sz="1600" dirty="0" smtClean="0">
                <a:latin typeface="Times New Roman" pitchFamily="18" charset="0"/>
                <a:cs typeface="Times New Roman" pitchFamily="18" charset="0"/>
              </a:rPr>
              <a:t>♦ Доверяйте своему ребенку! Нам не хочется обманывать того, кто нам доверяет, и мы стремимся быть еще лучше, делать добрые дела, совершать хорошие поступки.</a:t>
            </a:r>
          </a:p>
          <a:p>
            <a:r>
              <a:rPr lang="ru-RU" sz="1600" dirty="0" smtClean="0">
                <a:latin typeface="Times New Roman" pitchFamily="18" charset="0"/>
                <a:cs typeface="Times New Roman" pitchFamily="18" charset="0"/>
              </a:rPr>
              <a:t>♦ Уважайте своего ребенка. Помните, что мы уважаем тех, кто проявляет к нам уважение.</a:t>
            </a:r>
          </a:p>
          <a:p>
            <a:r>
              <a:rPr lang="ru-RU" sz="1600" dirty="0" smtClean="0">
                <a:latin typeface="Times New Roman" pitchFamily="18" charset="0"/>
                <a:cs typeface="Times New Roman" pitchFamily="18" charset="0"/>
              </a:rPr>
              <a:t>♦ Не смотрите на малыша сверху вниз, присядьте на корточки, когда говорите с ним, — так вам будет легче понять друг друга.</a:t>
            </a:r>
          </a:p>
          <a:p>
            <a:r>
              <a:rPr lang="ru-RU" sz="1600" dirty="0" smtClean="0">
                <a:latin typeface="Times New Roman" pitchFamily="18" charset="0"/>
                <a:cs typeface="Times New Roman" pitchFamily="18" charset="0"/>
              </a:rPr>
              <a:t>♦ Как можно чаще обнимайте своего ребенка (не меньше десяти раз в день), ласкайте его, гладьте по голове. Но делайте это тогда, когда он готов принять вашу ласку.</a:t>
            </a:r>
            <a:r>
              <a:rPr lang="ru-RU" sz="1600" dirty="0" smtClean="0"/>
              <a:t>                                                                                     </a:t>
            </a:r>
            <a:r>
              <a:rPr lang="ru-RU" sz="1600" dirty="0" smtClean="0">
                <a:latin typeface="Times New Roman" pitchFamily="18" charset="0"/>
                <a:cs typeface="Times New Roman" pitchFamily="18" charset="0"/>
              </a:rPr>
              <a:t>♦ Когда ваш маленький ребенок предлагает вам помощь, или хочет сделать что-то сам, давайте ему такую воз­можность, даже если вы уверены, что он пока не может справиться с такой сложной задачей, хвалите его за каждую малость, которую он смог сделать.</a:t>
            </a:r>
          </a:p>
          <a:p>
            <a:r>
              <a:rPr lang="ru-RU" sz="1600" dirty="0" smtClean="0">
                <a:latin typeface="Times New Roman" pitchFamily="18" charset="0"/>
                <a:cs typeface="Times New Roman" pitchFamily="18" charset="0"/>
              </a:rPr>
              <a:t>♦ Хвалите малыша, когда у него что-то хорошо получается, замечайте даже мелочи, в которых он успешен, ведь «доброе слово и кошке приятно», а ради похвалы ребенок будет готов стараться сделать еще больше, еще лучше                                                                                                                                                     ♦ Разделите для себя в первую очередь отношение к своему ребенку и к его поступкам.</a:t>
            </a:r>
          </a:p>
          <a:p>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pic>
        <p:nvPicPr>
          <p:cNvPr id="20" name="Рисунок 19" descr="http://rcsrp.rusedu.net/gallery/1553/1303976521_kak-nauchit-odevatsya-1.jpg"/>
          <p:cNvPicPr/>
          <p:nvPr/>
        </p:nvPicPr>
        <p:blipFill>
          <a:blip r:embed="rId4" cstate="print"/>
          <a:srcRect/>
          <a:stretch>
            <a:fillRect/>
          </a:stretch>
        </p:blipFill>
        <p:spPr bwMode="auto">
          <a:xfrm>
            <a:off x="381000" y="5257800"/>
            <a:ext cx="2438400" cy="1447800"/>
          </a:xfrm>
          <a:prstGeom prst="rect">
            <a:avLst/>
          </a:prstGeom>
          <a:noFill/>
          <a:ln w="9525">
            <a:noFill/>
            <a:miter lim="800000"/>
            <a:headEnd/>
            <a:tailEnd/>
          </a:ln>
        </p:spPr>
      </p:pic>
      <p:pic>
        <p:nvPicPr>
          <p:cNvPr id="23" name="Рисунок 22" descr="ÐÐµÑÐµÐ»ÑÐµ ÐºÐ°ÑÐ°Ð¿ÑÐ·Ñ. ÐÐ»Ð¸Ð¿Ð°ÑÑ png Ñ Ð¿ÑÐ¾Ð·ÑÐ°ÑÐ½Ð¾ÑÑÑÑ"/>
          <p:cNvPicPr/>
          <p:nvPr/>
        </p:nvPicPr>
        <p:blipFill>
          <a:blip r:embed="rId5" cstate="print"/>
          <a:srcRect/>
          <a:stretch>
            <a:fillRect/>
          </a:stretch>
        </p:blipFill>
        <p:spPr bwMode="auto">
          <a:xfrm>
            <a:off x="3352800" y="5029200"/>
            <a:ext cx="3276600" cy="1828800"/>
          </a:xfrm>
          <a:prstGeom prst="rect">
            <a:avLst/>
          </a:prstGeom>
          <a:noFill/>
          <a:ln w="9525">
            <a:noFill/>
            <a:miter lim="800000"/>
            <a:headEnd/>
            <a:tailEnd/>
          </a:ln>
        </p:spPr>
      </p:pic>
      <p:pic>
        <p:nvPicPr>
          <p:cNvPr id="26" name="Рисунок 25" descr="ÐÐµÑÐµÐ»ÑÐµ ÐºÐ°ÑÐ°Ð¿ÑÐ·Ñ. ÐÐ»Ð¸Ð¿Ð°ÑÑ png Ñ Ð¿ÑÐ¾Ð·ÑÐ°ÑÐ½Ð¾ÑÑÑÑ"/>
          <p:cNvPicPr/>
          <p:nvPr/>
        </p:nvPicPr>
        <p:blipFill>
          <a:blip r:embed="rId6" cstate="print"/>
          <a:srcRect/>
          <a:stretch>
            <a:fillRect/>
          </a:stretch>
        </p:blipFill>
        <p:spPr bwMode="auto">
          <a:xfrm>
            <a:off x="7086600" y="5181600"/>
            <a:ext cx="2057400" cy="16764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nevseoboi.com.ua/uploads/posts/2010-08/1281367207_florish-12.jpg"/>
          <p:cNvPicPr/>
          <p:nvPr/>
        </p:nvPicPr>
        <p:blipFill>
          <a:blip r:embed="rId2" cstate="print"/>
          <a:srcRect/>
          <a:stretch>
            <a:fillRect/>
          </a:stretch>
        </p:blipFill>
        <p:spPr bwMode="auto">
          <a:xfrm>
            <a:off x="0" y="0"/>
            <a:ext cx="9296400" cy="6858000"/>
          </a:xfrm>
          <a:prstGeom prst="rect">
            <a:avLst/>
          </a:prstGeom>
          <a:noFill/>
          <a:ln w="9525">
            <a:noFill/>
            <a:miter lim="800000"/>
            <a:headEnd/>
            <a:tailEnd/>
          </a:ln>
        </p:spPr>
      </p:pic>
      <p:sp>
        <p:nvSpPr>
          <p:cNvPr id="3" name="Заголовок 2"/>
          <p:cNvSpPr>
            <a:spLocks noGrp="1"/>
          </p:cNvSpPr>
          <p:nvPr>
            <p:ph type="title"/>
          </p:nvPr>
        </p:nvSpPr>
        <p:spPr>
          <a:xfrm>
            <a:off x="457200" y="0"/>
            <a:ext cx="8229600" cy="533400"/>
          </a:xfrm>
        </p:spPr>
        <p:txBody>
          <a:bodyPr>
            <a:normAutofit/>
          </a:bodyPr>
          <a:lstStyle/>
          <a:p>
            <a:r>
              <a:rPr lang="ru-RU" sz="2000" dirty="0" smtClean="0">
                <a:solidFill>
                  <a:srgbClr val="FF0000"/>
                </a:solidFill>
                <a:latin typeface="Times New Roman" pitchFamily="18" charset="0"/>
                <a:cs typeface="Times New Roman" pitchFamily="18" charset="0"/>
              </a:rPr>
              <a:t>Азбука воспитания</a:t>
            </a:r>
            <a:endParaRPr lang="ru-RU" sz="2000" dirty="0"/>
          </a:p>
        </p:txBody>
      </p:sp>
      <p:pic>
        <p:nvPicPr>
          <p:cNvPr id="4" name="Рисунок 3" descr="https://forum.materinstvo.ru/uploads/1269883481/post-70975-1269946099.png"/>
          <p:cNvPicPr/>
          <p:nvPr/>
        </p:nvPicPr>
        <p:blipFill>
          <a:blip r:embed="rId3" cstate="print"/>
          <a:srcRect/>
          <a:stretch>
            <a:fillRect/>
          </a:stretch>
        </p:blipFill>
        <p:spPr bwMode="auto">
          <a:xfrm>
            <a:off x="7924800" y="-228600"/>
            <a:ext cx="1428750" cy="2124535"/>
          </a:xfrm>
          <a:prstGeom prst="rect">
            <a:avLst/>
          </a:prstGeom>
          <a:noFill/>
          <a:ln w="9525">
            <a:noFill/>
            <a:miter lim="800000"/>
            <a:headEnd/>
            <a:tailEnd/>
          </a:ln>
        </p:spPr>
      </p:pic>
      <p:pic>
        <p:nvPicPr>
          <p:cNvPr id="5" name="Рисунок 4" descr="ÐÐµÑÐµÐ»ÑÐµ ÐºÐ°ÑÐ°Ð¿ÑÐ·Ñ. ÐÐ»Ð¸Ð¿Ð°ÑÑ png Ñ Ð¿ÑÐ¾Ð·ÑÐ°ÑÐ½Ð¾ÑÑÑÑ"/>
          <p:cNvPicPr/>
          <p:nvPr/>
        </p:nvPicPr>
        <p:blipFill>
          <a:blip r:embed="rId4" cstate="print"/>
          <a:srcRect/>
          <a:stretch>
            <a:fillRect/>
          </a:stretch>
        </p:blipFill>
        <p:spPr bwMode="auto">
          <a:xfrm>
            <a:off x="0" y="0"/>
            <a:ext cx="1528763" cy="1703194"/>
          </a:xfrm>
          <a:prstGeom prst="rect">
            <a:avLst/>
          </a:prstGeom>
          <a:noFill/>
          <a:ln w="9525">
            <a:noFill/>
            <a:miter lim="800000"/>
            <a:headEnd/>
            <a:tailEnd/>
          </a:ln>
        </p:spPr>
      </p:pic>
      <p:sp>
        <p:nvSpPr>
          <p:cNvPr id="6" name="Прямоугольник 5"/>
          <p:cNvSpPr/>
          <p:nvPr/>
        </p:nvSpPr>
        <p:spPr>
          <a:xfrm>
            <a:off x="1600200" y="533401"/>
            <a:ext cx="7086600" cy="861774"/>
          </a:xfrm>
          <a:prstGeom prst="rect">
            <a:avLst/>
          </a:prstGeom>
        </p:spPr>
        <p:txBody>
          <a:bodyPr wrap="square">
            <a:spAutoFit/>
          </a:bodyPr>
          <a:lstStyle/>
          <a:p>
            <a:r>
              <a:rPr lang="ru-RU" sz="1600" dirty="0" smtClean="0">
                <a:latin typeface="Times New Roman" pitchFamily="18" charset="0"/>
                <a:cs typeface="Times New Roman" pitchFamily="18" charset="0"/>
              </a:rPr>
              <a:t>♦ Если научить ребенка говорить родителям о том, что его мучает, и рассказать о том, что вы переживали нечто подобное в его возрасте  (а обычно так и бывает), то часть детских страхов отпадет сама собой</a:t>
            </a:r>
            <a:r>
              <a:rPr lang="ru-RU" dirty="0" smtClean="0"/>
              <a:t>.</a:t>
            </a:r>
          </a:p>
        </p:txBody>
      </p:sp>
      <p:sp>
        <p:nvSpPr>
          <p:cNvPr id="7" name="Прямоугольник 6"/>
          <p:cNvSpPr/>
          <p:nvPr/>
        </p:nvSpPr>
        <p:spPr>
          <a:xfrm>
            <a:off x="228600" y="1371600"/>
            <a:ext cx="8915400" cy="4708981"/>
          </a:xfrm>
          <a:prstGeom prst="rect">
            <a:avLst/>
          </a:prstGeom>
        </p:spPr>
        <p:txBody>
          <a:bodyPr wrap="square">
            <a:spAutoFit/>
          </a:bodyPr>
          <a:lstStyle/>
          <a:p>
            <a:r>
              <a:rPr lang="ru-RU" sz="1600" dirty="0" smtClean="0">
                <a:latin typeface="Times New Roman" pitchFamily="18" charset="0"/>
                <a:cs typeface="Times New Roman" pitchFamily="18" charset="0"/>
              </a:rPr>
              <a:t>♦ Приучайте ребенка к порядку с полутора до шести лет.  Потом это сделать намного труднее.</a:t>
            </a:r>
          </a:p>
          <a:p>
            <a:r>
              <a:rPr lang="ru-RU" sz="1600" dirty="0" smtClean="0">
                <a:latin typeface="Times New Roman" pitchFamily="18" charset="0"/>
                <a:cs typeface="Times New Roman" pitchFamily="18" charset="0"/>
              </a:rPr>
              <a:t>♦ Если ребенок попросил у вас помощи, поддержите его, помогите ему увидеть, что он может сделать сам, а в чем ему действительно нужна ваша помощь, и помогите в этом             ♦ Будьте всегда на стороне своего ребенка, если возник конфликт с посторонними людьми и вам пришлось вме­шаться. Если вы считаете, что он неправ, скажите ему об этом потом, наедине. </a:t>
            </a:r>
          </a:p>
          <a:p>
            <a:r>
              <a:rPr lang="ru-RU" sz="1600" dirty="0" smtClean="0">
                <a:latin typeface="Times New Roman" pitchFamily="18" charset="0"/>
                <a:cs typeface="Times New Roman" pitchFamily="18" charset="0"/>
              </a:rPr>
              <a:t>♦ Если вы в чем-то не согласны со своим ребенком или он вас чем-то огорчил, скажите ему об этом наедине, </a:t>
            </a:r>
          </a:p>
          <a:p>
            <a:r>
              <a:rPr lang="ru-RU" sz="1600" dirty="0" smtClean="0">
                <a:latin typeface="Times New Roman" pitchFamily="18" charset="0"/>
                <a:cs typeface="Times New Roman" pitchFamily="18" charset="0"/>
              </a:rPr>
              <a:t>♦ Верьте в своего ребенка. Знайте, ваша вера в его силы помогает ему быть успешным.</a:t>
            </a:r>
          </a:p>
          <a:p>
            <a:r>
              <a:rPr lang="ru-RU" sz="1600" dirty="0" smtClean="0">
                <a:latin typeface="Times New Roman" pitchFamily="18" charset="0"/>
                <a:cs typeface="Times New Roman" pitchFamily="18" charset="0"/>
              </a:rPr>
              <a:t>♦ Не сравнивайте своих детей. Пусть они будут разными. Если им не придется вас делить между собой, они всегда будут любить и поддерживать друг друга.</a:t>
            </a:r>
          </a:p>
          <a:p>
            <a:r>
              <a:rPr lang="ru-RU" sz="1600" dirty="0" smtClean="0">
                <a:latin typeface="Times New Roman" pitchFamily="18" charset="0"/>
                <a:cs typeface="Times New Roman" pitchFamily="18" charset="0"/>
              </a:rPr>
              <a:t>♦ Помните, когда у вас появляется младший ребенок, старший все еще остается ребенком, которому нужна ласка, забота, внимание, возможность почувствовать себя маленьким. </a:t>
            </a:r>
          </a:p>
          <a:p>
            <a:r>
              <a:rPr lang="ru-RU" sz="1600" dirty="0" smtClean="0">
                <a:latin typeface="Times New Roman" pitchFamily="18" charset="0"/>
                <a:cs typeface="Times New Roman" pitchFamily="18" charset="0"/>
              </a:rPr>
              <a:t>♦ Уважайте территорию каждого из своих детей. Они в равной степени имеют право на неприкосновенность к своим вещам, независимо от возраста.</a:t>
            </a:r>
          </a:p>
          <a:p>
            <a:r>
              <a:rPr lang="ru-RU" sz="1600" dirty="0" smtClean="0">
                <a:latin typeface="Times New Roman" pitchFamily="18" charset="0"/>
                <a:cs typeface="Times New Roman" pitchFamily="18" charset="0"/>
              </a:rPr>
              <a:t>♦ Когда просите ребенка перестать делать что-то, говорите ему, что вы хотите, чтобы                                он делал вместо этого. Вы удивитесь тому, какой у вас понятливый и послушный ребенок.</a:t>
            </a:r>
          </a:p>
          <a:p>
            <a:endParaRPr lang="ru-RU" dirty="0" smtClean="0"/>
          </a:p>
          <a:p>
            <a:endParaRPr lang="ru-RU" dirty="0"/>
          </a:p>
        </p:txBody>
      </p:sp>
      <p:pic>
        <p:nvPicPr>
          <p:cNvPr id="9" name="Рисунок 8" descr="ÐÐµÑÐµÐ»ÑÐµ ÐºÐ°ÑÐ°Ð¿ÑÐ·Ñ. ÐÐ»Ð¸Ð¿Ð°ÑÑ png Ñ Ð¿ÑÐ¾Ð·ÑÐ°ÑÐ½Ð¾ÑÑÑÑ"/>
          <p:cNvPicPr/>
          <p:nvPr/>
        </p:nvPicPr>
        <p:blipFill>
          <a:blip r:embed="rId5" cstate="print"/>
          <a:srcRect/>
          <a:stretch>
            <a:fillRect/>
          </a:stretch>
        </p:blipFill>
        <p:spPr bwMode="auto">
          <a:xfrm>
            <a:off x="8077200" y="4953000"/>
            <a:ext cx="1066800" cy="1638300"/>
          </a:xfrm>
          <a:prstGeom prst="rect">
            <a:avLst/>
          </a:prstGeom>
          <a:noFill/>
          <a:ln w="9525">
            <a:noFill/>
            <a:miter lim="800000"/>
            <a:headEnd/>
            <a:tailEnd/>
          </a:ln>
        </p:spPr>
      </p:pic>
      <p:pic>
        <p:nvPicPr>
          <p:cNvPr id="10" name="Рисунок 9" descr="ÐÐµÑÐµÐ»ÑÐµ ÐºÐ°ÑÐ°Ð¿ÑÐ·Ñ. ÐÐ»Ð¸Ð¿Ð°ÑÑ png Ñ Ð¿ÑÐ¾Ð·ÑÐ°ÑÐ½Ð¾ÑÑÑÑ"/>
          <p:cNvPicPr/>
          <p:nvPr/>
        </p:nvPicPr>
        <p:blipFill>
          <a:blip r:embed="rId6" cstate="print"/>
          <a:srcRect/>
          <a:stretch>
            <a:fillRect/>
          </a:stretch>
        </p:blipFill>
        <p:spPr bwMode="auto">
          <a:xfrm>
            <a:off x="228600" y="5181600"/>
            <a:ext cx="3390900" cy="1508475"/>
          </a:xfrm>
          <a:prstGeom prst="rect">
            <a:avLst/>
          </a:prstGeom>
          <a:noFill/>
          <a:ln w="9525">
            <a:noFill/>
            <a:miter lim="800000"/>
            <a:headEnd/>
            <a:tailEnd/>
          </a:ln>
        </p:spPr>
      </p:pic>
      <p:pic>
        <p:nvPicPr>
          <p:cNvPr id="12" name="Рисунок 11" descr="ÐÐµÑÐµÐ»ÑÐµ ÐºÐ°ÑÐ°Ð¿ÑÐ·Ñ. ÐÐ»Ð¸Ð¿Ð°ÑÑ png Ñ Ð¿ÑÐ¾Ð·ÑÐ°ÑÐ½Ð¾ÑÑÑÑ"/>
          <p:cNvPicPr/>
          <p:nvPr/>
        </p:nvPicPr>
        <p:blipFill>
          <a:blip r:embed="rId7" cstate="print"/>
          <a:srcRect/>
          <a:stretch>
            <a:fillRect/>
          </a:stretch>
        </p:blipFill>
        <p:spPr bwMode="auto">
          <a:xfrm>
            <a:off x="4724400" y="5334000"/>
            <a:ext cx="1847850" cy="1371600"/>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nevseoboi.com.ua/uploads/posts/2010-08/1281367207_florish-12.jpg"/>
          <p:cNvPicPr/>
          <p:nvPr/>
        </p:nvPicPr>
        <p:blipFill>
          <a:blip r:embed="rId2" cstate="print"/>
          <a:srcRect/>
          <a:stretch>
            <a:fillRect/>
          </a:stretch>
        </p:blipFill>
        <p:spPr bwMode="auto">
          <a:xfrm>
            <a:off x="0" y="0"/>
            <a:ext cx="9296400" cy="6858000"/>
          </a:xfrm>
          <a:prstGeom prst="rect">
            <a:avLst/>
          </a:prstGeom>
          <a:noFill/>
          <a:ln w="9525">
            <a:noFill/>
            <a:miter lim="800000"/>
            <a:headEnd/>
            <a:tailEnd/>
          </a:ln>
        </p:spPr>
      </p:pic>
      <p:sp>
        <p:nvSpPr>
          <p:cNvPr id="3" name="Прямоугольник 2"/>
          <p:cNvSpPr/>
          <p:nvPr/>
        </p:nvSpPr>
        <p:spPr>
          <a:xfrm>
            <a:off x="3535722" y="0"/>
            <a:ext cx="2636478" cy="369332"/>
          </a:xfrm>
          <a:prstGeom prst="rect">
            <a:avLst/>
          </a:prstGeom>
        </p:spPr>
        <p:txBody>
          <a:bodyPr wrap="square">
            <a:spAutoFit/>
          </a:bodyPr>
          <a:lstStyle/>
          <a:p>
            <a:r>
              <a:rPr lang="ru-RU" dirty="0" smtClean="0">
                <a:solidFill>
                  <a:srgbClr val="FF0000"/>
                </a:solidFill>
                <a:latin typeface="Times New Roman" pitchFamily="18" charset="0"/>
                <a:cs typeface="Times New Roman" pitchFamily="18" charset="0"/>
              </a:rPr>
              <a:t>Азбука воспитания</a:t>
            </a:r>
            <a:endParaRPr lang="ru-RU" dirty="0"/>
          </a:p>
        </p:txBody>
      </p:sp>
      <p:sp>
        <p:nvSpPr>
          <p:cNvPr id="4" name="Прямоугольник 3"/>
          <p:cNvSpPr/>
          <p:nvPr/>
        </p:nvSpPr>
        <p:spPr>
          <a:xfrm>
            <a:off x="228600" y="381000"/>
            <a:ext cx="8915400" cy="5109091"/>
          </a:xfrm>
          <a:prstGeom prst="rect">
            <a:avLst/>
          </a:prstGeom>
        </p:spPr>
        <p:txBody>
          <a:bodyPr wrap="square">
            <a:spAutoFit/>
          </a:bodyPr>
          <a:lstStyle/>
          <a:p>
            <a:r>
              <a:rPr lang="ru-RU" sz="1600" dirty="0" smtClean="0">
                <a:latin typeface="Times New Roman" pitchFamily="18" charset="0"/>
                <a:cs typeface="Times New Roman" pitchFamily="18" charset="0"/>
              </a:rPr>
              <a:t>♦ Не пытайтесь заставлять ребенка читать, если вы сами этого никогда при нем не делаете, и убирать свои вещи, если ваша одежда валяется по всей квартире.</a:t>
            </a:r>
          </a:p>
          <a:p>
            <a:r>
              <a:rPr lang="ru-RU" sz="1600" dirty="0" smtClean="0">
                <a:latin typeface="Times New Roman" pitchFamily="18" charset="0"/>
                <a:cs typeface="Times New Roman" pitchFamily="18" charset="0"/>
              </a:rPr>
              <a:t>♦ Когда мы наказываем детей тем, что запрещаем играть в компьютерную игру, и заставляем вместо этого читать, то чтение становится наказанием, а компьютер сладким запретным плодом. </a:t>
            </a:r>
          </a:p>
          <a:p>
            <a:r>
              <a:rPr lang="ru-RU" sz="1600" dirty="0" smtClean="0">
                <a:latin typeface="Times New Roman" pitchFamily="18" charset="0"/>
                <a:cs typeface="Times New Roman" pitchFamily="18" charset="0"/>
              </a:rPr>
              <a:t>♦ Научите своих детей принимать самостоятельные решения, делать выбор, брать на себя ответственность.</a:t>
            </a:r>
          </a:p>
          <a:p>
            <a:r>
              <a:rPr lang="ru-RU" sz="1600" dirty="0" smtClean="0">
                <a:latin typeface="Times New Roman" pitchFamily="18" charset="0"/>
                <a:cs typeface="Times New Roman" pitchFamily="18" charset="0"/>
              </a:rPr>
              <a:t>♦ Советуйтесь с ребенком по вопросам, касающимся вашей семьи: что приготовить к обеду, как лучше провести выходные, какую мебель купить в комнату и т.д. ♦ Предоставляйте своим детям возможность самостоятельного принятия решения, доверяйте им и поддерживайте в их выборе.</a:t>
            </a:r>
          </a:p>
          <a:p>
            <a:r>
              <a:rPr lang="ru-RU" sz="1600" dirty="0" smtClean="0">
                <a:latin typeface="Times New Roman" pitchFamily="18" charset="0"/>
                <a:cs typeface="Times New Roman" pitchFamily="18" charset="0"/>
              </a:rPr>
              <a:t>♦ Если ваш ребенок на вас обиделся, попросите у него прощения и скажите о том, как сильно вы его любите. Родитель, способный извиниться перед ребенком, вызывает у него уважение, и отношения становятся более близкими и искренними.</a:t>
            </a:r>
          </a:p>
          <a:p>
            <a:r>
              <a:rPr lang="ru-RU" sz="1600" dirty="0" smtClean="0">
                <a:latin typeface="Times New Roman" pitchFamily="18" charset="0"/>
                <a:cs typeface="Times New Roman" pitchFamily="18" charset="0"/>
              </a:rPr>
              <a:t>♦ Если ребенок стал вам грубить, поощряйте каждый раз вежливый разговор его с вами, обсудите с ним, что ему нравится и что не нравится в вашем с ним общении.</a:t>
            </a:r>
          </a:p>
          <a:p>
            <a:r>
              <a:rPr lang="ru-RU" sz="1600" dirty="0" smtClean="0">
                <a:latin typeface="Times New Roman" pitchFamily="18" charset="0"/>
                <a:cs typeface="Times New Roman" pitchFamily="18" charset="0"/>
              </a:rPr>
              <a:t>♦ Будьте деликатны и бережны со своими детьми. Помните, что родительские предписания — самые мощные установки, которые получает человек и которые могут помогать ему в жизни или, наоборот тормозить его успешность и создавать серьезные проблемы.</a:t>
            </a:r>
          </a:p>
          <a:p>
            <a:r>
              <a:rPr lang="ru-RU" sz="1600" dirty="0" smtClean="0">
                <a:latin typeface="Times New Roman" pitchFamily="18" charset="0"/>
                <a:cs typeface="Times New Roman" pitchFamily="18" charset="0"/>
              </a:rPr>
              <a:t>♦ Говорите ребенку о том, что вы его любите!</a:t>
            </a:r>
            <a:endParaRPr lang="ru-RU" dirty="0" smtClean="0">
              <a:latin typeface="Times New Roman" pitchFamily="18" charset="0"/>
              <a:cs typeface="Times New Roman" pitchFamily="18" charset="0"/>
            </a:endParaRPr>
          </a:p>
          <a:p>
            <a:endParaRPr lang="ru-RU" dirty="0" smtClean="0"/>
          </a:p>
          <a:p>
            <a:endParaRPr lang="ru-RU" dirty="0"/>
          </a:p>
        </p:txBody>
      </p:sp>
      <p:pic>
        <p:nvPicPr>
          <p:cNvPr id="6" name="Рисунок 5" descr="ÐÐµÑÐµÐ»ÑÐµ ÐºÐ°ÑÐ°Ð¿ÑÐ·Ñ. ÐÐ»Ð¸Ð¿Ð°ÑÑ png Ñ Ð¿ÑÐ¾Ð·ÑÐ°ÑÐ½Ð¾ÑÑÑÑ"/>
          <p:cNvPicPr/>
          <p:nvPr/>
        </p:nvPicPr>
        <p:blipFill>
          <a:blip r:embed="rId3" cstate="print"/>
          <a:srcRect/>
          <a:stretch>
            <a:fillRect/>
          </a:stretch>
        </p:blipFill>
        <p:spPr bwMode="auto">
          <a:xfrm>
            <a:off x="2895600" y="4657725"/>
            <a:ext cx="3333750" cy="2200275"/>
          </a:xfrm>
          <a:prstGeom prst="rect">
            <a:avLst/>
          </a:prstGeom>
          <a:noFill/>
          <a:ln w="9525">
            <a:noFill/>
            <a:miter lim="800000"/>
            <a:headEnd/>
            <a:tailEnd/>
          </a:ln>
        </p:spPr>
      </p:pic>
      <p:pic>
        <p:nvPicPr>
          <p:cNvPr id="9" name="Рисунок 8" descr="https://i.pinimg.com/736x/8f/2f/ef/8f2fef8fabc9c0f81fc9e9f660a588a2--funny-baby-images-babies-images.jpg"/>
          <p:cNvPicPr/>
          <p:nvPr/>
        </p:nvPicPr>
        <p:blipFill>
          <a:blip r:embed="rId4" cstate="print"/>
          <a:srcRect/>
          <a:stretch>
            <a:fillRect/>
          </a:stretch>
        </p:blipFill>
        <p:spPr bwMode="auto">
          <a:xfrm>
            <a:off x="304800" y="4876800"/>
            <a:ext cx="1828800" cy="1828800"/>
          </a:xfrm>
          <a:prstGeom prst="rect">
            <a:avLst/>
          </a:prstGeom>
          <a:noFill/>
          <a:ln w="9525">
            <a:noFill/>
            <a:miter lim="800000"/>
            <a:headEnd/>
            <a:tailEnd/>
          </a:ln>
        </p:spPr>
      </p:pic>
      <p:pic>
        <p:nvPicPr>
          <p:cNvPr id="10" name="Рисунок 9" descr="ÐÐµÑÐµÐ»ÑÐµ ÐºÐ°ÑÐ°Ð¿ÑÐ·Ñ. ÐÐ»Ð¸Ð¿Ð°ÑÑ png Ñ Ð¿ÑÐ¾Ð·ÑÐ°ÑÐ½Ð¾ÑÑÑÑ"/>
          <p:cNvPicPr/>
          <p:nvPr/>
        </p:nvPicPr>
        <p:blipFill>
          <a:blip r:embed="rId5" cstate="print"/>
          <a:srcRect/>
          <a:stretch>
            <a:fillRect/>
          </a:stretch>
        </p:blipFill>
        <p:spPr bwMode="auto">
          <a:xfrm>
            <a:off x="6934200" y="4648200"/>
            <a:ext cx="1609725" cy="20574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http://nevseoboi.com.ua/uploads/posts/2010-08/1281367207_florish-12.jpg"/>
          <p:cNvPicPr/>
          <p:nvPr/>
        </p:nvPicPr>
        <p:blipFill>
          <a:blip r:embed="rId2" cstate="print"/>
          <a:srcRect/>
          <a:stretch>
            <a:fillRect/>
          </a:stretch>
        </p:blipFill>
        <p:spPr bwMode="auto">
          <a:xfrm>
            <a:off x="0" y="0"/>
            <a:ext cx="9296400" cy="6858000"/>
          </a:xfrm>
          <a:prstGeom prst="rect">
            <a:avLst/>
          </a:prstGeom>
          <a:noFill/>
          <a:ln w="9525">
            <a:noFill/>
            <a:miter lim="800000"/>
            <a:headEnd/>
            <a:tailEnd/>
          </a:ln>
        </p:spPr>
      </p:pic>
      <p:sp>
        <p:nvSpPr>
          <p:cNvPr id="5" name="Содержимое 4"/>
          <p:cNvSpPr>
            <a:spLocks noGrp="1"/>
          </p:cNvSpPr>
          <p:nvPr>
            <p:ph idx="1"/>
          </p:nvPr>
        </p:nvSpPr>
        <p:spPr>
          <a:xfrm>
            <a:off x="152400" y="228600"/>
            <a:ext cx="8991600" cy="5897563"/>
          </a:xfrm>
        </p:spPr>
        <p:txBody>
          <a:bodyPr>
            <a:normAutofit fontScale="25000" lnSpcReduction="20000"/>
          </a:bodyPr>
          <a:lstStyle/>
          <a:p>
            <a:pPr algn="ctr">
              <a:buNone/>
            </a:pPr>
            <a:r>
              <a:rPr lang="ru-RU" sz="8000" b="1" dirty="0" smtClean="0">
                <a:solidFill>
                  <a:srgbClr val="FF0000"/>
                </a:solidFill>
                <a:latin typeface="Times New Roman" pitchFamily="18" charset="0"/>
                <a:cs typeface="Times New Roman" pitchFamily="18" charset="0"/>
              </a:rPr>
              <a:t>Логопед советует</a:t>
            </a:r>
          </a:p>
          <a:p>
            <a:r>
              <a:rPr lang="ru-RU" sz="6400" dirty="0" smtClean="0">
                <a:latin typeface="Times New Roman" pitchFamily="18" charset="0"/>
                <a:cs typeface="Times New Roman" pitchFamily="18" charset="0"/>
              </a:rPr>
              <a:t>Развивать челюстные мышцы и мышцы языка. Эффективно, полоскание рта, </a:t>
            </a:r>
          </a:p>
          <a:p>
            <a:r>
              <a:rPr lang="ru-RU" sz="6400" dirty="0" smtClean="0">
                <a:latin typeface="Times New Roman" pitchFamily="18" charset="0"/>
                <a:cs typeface="Times New Roman" pitchFamily="18" charset="0"/>
              </a:rPr>
              <a:t>надувание щёк, перекатывание воздуха из одной щеки в другую и т.д.</a:t>
            </a:r>
          </a:p>
          <a:p>
            <a:r>
              <a:rPr lang="ru-RU" sz="6400" dirty="0" smtClean="0">
                <a:latin typeface="Times New Roman" pitchFamily="18" charset="0"/>
                <a:cs typeface="Times New Roman" pitchFamily="18" charset="0"/>
              </a:rPr>
              <a:t>Разговаривать с ребёнком только на правильном русском языке, ни в коем случае не использовать </a:t>
            </a:r>
            <a:r>
              <a:rPr lang="ru-RU" sz="6400" b="1" i="1" dirty="0" smtClean="0">
                <a:latin typeface="Times New Roman" pitchFamily="18" charset="0"/>
                <a:cs typeface="Times New Roman" pitchFamily="18" charset="0"/>
              </a:rPr>
              <a:t>«детский язык»</a:t>
            </a:r>
            <a:r>
              <a:rPr lang="ru-RU" sz="6400" dirty="0" smtClean="0">
                <a:latin typeface="Times New Roman" pitchFamily="18" charset="0"/>
                <a:cs typeface="Times New Roman" pitchFamily="18" charset="0"/>
              </a:rPr>
              <a:t>.</a:t>
            </a:r>
          </a:p>
          <a:p>
            <a:r>
              <a:rPr lang="ru-RU" sz="6400" dirty="0" smtClean="0">
                <a:latin typeface="Times New Roman" pitchFamily="18" charset="0"/>
                <a:cs typeface="Times New Roman" pitchFamily="18" charset="0"/>
              </a:rPr>
              <a:t>Каждый день читать ребенку короткие стихи и сказки.</a:t>
            </a:r>
          </a:p>
          <a:p>
            <a:r>
              <a:rPr lang="ru-RU" sz="6400" dirty="0" smtClean="0">
                <a:latin typeface="Times New Roman" pitchFamily="18" charset="0"/>
                <a:cs typeface="Times New Roman" pitchFamily="18" charset="0"/>
              </a:rPr>
              <a:t>Чаще разговаривать с ним, терпеливо отвечать на все его вопросы, поощрять желание их задавать.</a:t>
            </a:r>
          </a:p>
          <a:p>
            <a:r>
              <a:rPr lang="ru-RU" sz="6400" dirty="0" smtClean="0">
                <a:latin typeface="Times New Roman" pitchFamily="18" charset="0"/>
                <a:cs typeface="Times New Roman" pitchFamily="18" charset="0"/>
              </a:rPr>
              <a:t>Говорить чётко, внятно, несколько раз повторяя слово или фразу, меняя в ней слова местами.</a:t>
            </a:r>
          </a:p>
          <a:p>
            <a:r>
              <a:rPr lang="ru-RU" sz="6400" dirty="0" smtClean="0">
                <a:latin typeface="Times New Roman" pitchFamily="18" charset="0"/>
                <a:cs typeface="Times New Roman" pitchFamily="18" charset="0"/>
              </a:rPr>
              <a:t>Выполнять несколько раз в день артикуляционную гимнастику. Её цель — заставить работать мышцы, участвующие в произнесении звуков, сделать их более послушными. Она включает упражнения для тренировки органов артикуляционного аппарата, отработки необходимых для правильного произнесения звуков положений губ, языка, мягкого неба. Первое время необходимо работать перед зеркалом.</a:t>
            </a:r>
          </a:p>
          <a:p>
            <a:r>
              <a:rPr lang="ru-RU" sz="6400" dirty="0" smtClean="0">
                <a:latin typeface="Times New Roman" pitchFamily="18" charset="0"/>
                <a:cs typeface="Times New Roman" pitchFamily="18" charset="0"/>
              </a:rPr>
              <a:t>Не перегружать ребёнка. Не рекомендуется проводить занятия более 15-20 минут.</a:t>
            </a:r>
          </a:p>
          <a:p>
            <a:r>
              <a:rPr lang="ru-RU" sz="6400" dirty="0" smtClean="0">
                <a:latin typeface="Times New Roman" pitchFamily="18" charset="0"/>
                <a:cs typeface="Times New Roman" pitchFamily="18" charset="0"/>
              </a:rPr>
              <a:t>Использовать упражнения для развития мелкой моторики.</a:t>
            </a:r>
          </a:p>
          <a:p>
            <a:r>
              <a:rPr lang="ru-RU" sz="6400" dirty="0" smtClean="0">
                <a:latin typeface="Times New Roman" pitchFamily="18" charset="0"/>
                <a:cs typeface="Times New Roman" pitchFamily="18" charset="0"/>
              </a:rPr>
              <a:t>При заикании хорошие результаты дают музыкальные занятия, способствующие развитию речевого дыхания, темпа и ритма. Занятия с малышом не должны быть скучным уроком, необходимо постараться превратить их в увлекательную игру, создать спокойную, доброжелательную атмосферу, настроить ребёнка на положительный результат, чаще хвалить его.</a:t>
            </a:r>
          </a:p>
          <a:p>
            <a:r>
              <a:rPr lang="ru-RU" sz="6400" dirty="0" smtClean="0">
                <a:latin typeface="Times New Roman" pitchFamily="18" charset="0"/>
                <a:cs typeface="Times New Roman" pitchFamily="18" charset="0"/>
              </a:rPr>
              <a:t>Развиваем пальчики — стимулируем речевое развитие. Покажите малышу, как можно складывать забавные фигурки из спичек или счетных палочек. </a:t>
            </a:r>
          </a:p>
          <a:p>
            <a:r>
              <a:rPr lang="ru-RU" sz="6400" dirty="0" smtClean="0">
                <a:latin typeface="Times New Roman" pitchFamily="18" charset="0"/>
                <a:cs typeface="Times New Roman" pitchFamily="18" charset="0"/>
              </a:rPr>
              <a:t>Выкладывайте с ребенком узоры из гороха, фасоли, желудей. </a:t>
            </a:r>
          </a:p>
          <a:p>
            <a:r>
              <a:rPr lang="ru-RU" sz="6400" dirty="0" smtClean="0">
                <a:latin typeface="Times New Roman" pitchFamily="18" charset="0"/>
                <a:cs typeface="Times New Roman" pitchFamily="18" charset="0"/>
              </a:rPr>
              <a:t>Лепите со своим крохой из пластилина, играйте в мозаику и </a:t>
            </a:r>
            <a:r>
              <a:rPr lang="ru-RU" sz="6400" dirty="0" err="1" smtClean="0">
                <a:latin typeface="Times New Roman" pitchFamily="18" charset="0"/>
                <a:cs typeface="Times New Roman" pitchFamily="18" charset="0"/>
              </a:rPr>
              <a:t>пазлы</a:t>
            </a:r>
            <a:r>
              <a:rPr lang="ru-RU" sz="6400" dirty="0" smtClean="0">
                <a:latin typeface="Times New Roman" pitchFamily="18" charset="0"/>
                <a:cs typeface="Times New Roman" pitchFamily="18" charset="0"/>
              </a:rPr>
              <a:t>.</a:t>
            </a:r>
          </a:p>
          <a:p>
            <a:r>
              <a:rPr lang="ru-RU" sz="6400" dirty="0" smtClean="0">
                <a:latin typeface="Times New Roman" pitchFamily="18" charset="0"/>
                <a:cs typeface="Times New Roman" pitchFamily="18" charset="0"/>
              </a:rPr>
              <a:t>Учите ребенка застегивать и расстегивать пуговицы, шнуровать ботинки, </a:t>
            </a:r>
          </a:p>
          <a:p>
            <a:r>
              <a:rPr lang="ru-RU" sz="6400" dirty="0" smtClean="0">
                <a:latin typeface="Times New Roman" pitchFamily="18" charset="0"/>
                <a:cs typeface="Times New Roman" pitchFamily="18" charset="0"/>
              </a:rPr>
              <a:t>плести косички из разноцветных шнурков.</a:t>
            </a:r>
          </a:p>
          <a:p>
            <a:r>
              <a:rPr lang="ru-RU" sz="6400" dirty="0" smtClean="0">
                <a:latin typeface="Times New Roman" pitchFamily="18" charset="0"/>
                <a:cs typeface="Times New Roman" pitchFamily="18" charset="0"/>
              </a:rPr>
              <a:t>Как можно раньше купите малышу краски для рисования пальчиками</a:t>
            </a:r>
          </a:p>
        </p:txBody>
      </p:sp>
      <p:pic>
        <p:nvPicPr>
          <p:cNvPr id="8" name="Рисунок 7" descr="https://ds23tuapse.ru/upload/medialibrary/bf5/7d.png"/>
          <p:cNvPicPr/>
          <p:nvPr/>
        </p:nvPicPr>
        <p:blipFill>
          <a:blip r:embed="rId3" cstate="print"/>
          <a:srcRect/>
          <a:stretch>
            <a:fillRect/>
          </a:stretch>
        </p:blipFill>
        <p:spPr bwMode="auto">
          <a:xfrm>
            <a:off x="8077200" y="2743200"/>
            <a:ext cx="1219200" cy="1295400"/>
          </a:xfrm>
          <a:prstGeom prst="rect">
            <a:avLst/>
          </a:prstGeom>
          <a:noFill/>
          <a:ln w="9525">
            <a:noFill/>
            <a:miter lim="800000"/>
            <a:headEnd/>
            <a:tailEnd/>
          </a:ln>
        </p:spPr>
      </p:pic>
      <p:pic>
        <p:nvPicPr>
          <p:cNvPr id="11" name="Рисунок 10" descr="https://ds04.infourok.ru/uploads/ex/0a9f/000031ae-1b3f4e31/hello_html_3370f30f.gif"/>
          <p:cNvPicPr/>
          <p:nvPr/>
        </p:nvPicPr>
        <p:blipFill>
          <a:blip r:embed="rId4" cstate="print"/>
          <a:srcRect/>
          <a:stretch>
            <a:fillRect/>
          </a:stretch>
        </p:blipFill>
        <p:spPr bwMode="auto">
          <a:xfrm>
            <a:off x="7696200" y="0"/>
            <a:ext cx="1752600" cy="1676400"/>
          </a:xfrm>
          <a:prstGeom prst="rect">
            <a:avLst/>
          </a:prstGeom>
          <a:noFill/>
          <a:ln w="9525">
            <a:noFill/>
            <a:miter lim="800000"/>
            <a:headEnd/>
            <a:tailEnd/>
          </a:ln>
        </p:spPr>
      </p:pic>
      <p:pic>
        <p:nvPicPr>
          <p:cNvPr id="12" name="Рисунок 11" descr="http://xn--28-6kch3byatq9b.mdoy28.caduk.ru/images/sozvonkom.png"/>
          <p:cNvPicPr/>
          <p:nvPr/>
        </p:nvPicPr>
        <p:blipFill>
          <a:blip r:embed="rId5" cstate="print"/>
          <a:srcRect/>
          <a:stretch>
            <a:fillRect/>
          </a:stretch>
        </p:blipFill>
        <p:spPr bwMode="auto">
          <a:xfrm>
            <a:off x="7724775" y="4870387"/>
            <a:ext cx="1419225" cy="1987613"/>
          </a:xfrm>
          <a:prstGeom prst="rect">
            <a:avLst/>
          </a:prstGeom>
          <a:noFill/>
          <a:ln w="9525">
            <a:noFill/>
            <a:miter lim="800000"/>
            <a:headEnd/>
            <a:tailEnd/>
          </a:ln>
        </p:spPr>
      </p:pic>
      <p:pic>
        <p:nvPicPr>
          <p:cNvPr id="17" name="Рисунок 16" descr="https://sunveter.ru/uploads/posts/2016-06/1464902826_19.png"/>
          <p:cNvPicPr/>
          <p:nvPr/>
        </p:nvPicPr>
        <p:blipFill>
          <a:blip r:embed="rId6" cstate="print"/>
          <a:srcRect/>
          <a:stretch>
            <a:fillRect/>
          </a:stretch>
        </p:blipFill>
        <p:spPr bwMode="auto">
          <a:xfrm>
            <a:off x="0" y="0"/>
            <a:ext cx="714375" cy="915607"/>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nevseoboi.com.ua/uploads/posts/2010-08/1281367207_florish-12.jpg"/>
          <p:cNvPicPr/>
          <p:nvPr/>
        </p:nvPicPr>
        <p:blipFill>
          <a:blip r:embed="rId2" cstate="print"/>
          <a:srcRect/>
          <a:stretch>
            <a:fillRect/>
          </a:stretch>
        </p:blipFill>
        <p:spPr bwMode="auto">
          <a:xfrm>
            <a:off x="0" y="0"/>
            <a:ext cx="9296400" cy="6858000"/>
          </a:xfrm>
          <a:prstGeom prst="rect">
            <a:avLst/>
          </a:prstGeom>
          <a:noFill/>
          <a:ln w="9525">
            <a:noFill/>
            <a:miter lim="800000"/>
            <a:headEnd/>
            <a:tailEnd/>
          </a:ln>
        </p:spPr>
      </p:pic>
      <p:pic>
        <p:nvPicPr>
          <p:cNvPr id="6" name="Рисунок 5" descr="http://www.strogin.ru/picture/smyshleny-malysh-2017.png"/>
          <p:cNvPicPr/>
          <p:nvPr/>
        </p:nvPicPr>
        <p:blipFill>
          <a:blip r:embed="rId3" cstate="print"/>
          <a:srcRect/>
          <a:stretch>
            <a:fillRect/>
          </a:stretch>
        </p:blipFill>
        <p:spPr bwMode="auto">
          <a:xfrm>
            <a:off x="0" y="1143000"/>
            <a:ext cx="1825625" cy="1369219"/>
          </a:xfrm>
          <a:prstGeom prst="rect">
            <a:avLst/>
          </a:prstGeom>
          <a:noFill/>
          <a:ln w="9525">
            <a:noFill/>
            <a:miter lim="800000"/>
            <a:headEnd/>
            <a:tailEnd/>
          </a:ln>
        </p:spPr>
      </p:pic>
      <p:pic>
        <p:nvPicPr>
          <p:cNvPr id="10" name="Рисунок 9" descr="https://sorokina-ozds15.edumsko.ru/uploads/8300/8287/section/573653/.thumbs/stock-vector-little-girls-play-with-their-toys-on-the-floor-179770202_588982d501c22.jpg?1516699881"/>
          <p:cNvPicPr/>
          <p:nvPr/>
        </p:nvPicPr>
        <p:blipFill>
          <a:blip r:embed="rId4" cstate="print"/>
          <a:srcRect/>
          <a:stretch>
            <a:fillRect/>
          </a:stretch>
        </p:blipFill>
        <p:spPr bwMode="auto">
          <a:xfrm>
            <a:off x="7162800" y="1447800"/>
            <a:ext cx="1981200" cy="1466850"/>
          </a:xfrm>
          <a:prstGeom prst="rect">
            <a:avLst/>
          </a:prstGeom>
          <a:noFill/>
          <a:ln w="9525">
            <a:noFill/>
            <a:miter lim="800000"/>
            <a:headEnd/>
            <a:tailEnd/>
          </a:ln>
        </p:spPr>
      </p:pic>
      <p:pic>
        <p:nvPicPr>
          <p:cNvPr id="11" name="Рисунок 10" descr="http://raduga-baikonur.caduk.ru/images/0002-002-.png"/>
          <p:cNvPicPr/>
          <p:nvPr/>
        </p:nvPicPr>
        <p:blipFill>
          <a:blip r:embed="rId5" cstate="print"/>
          <a:srcRect/>
          <a:stretch>
            <a:fillRect/>
          </a:stretch>
        </p:blipFill>
        <p:spPr bwMode="auto">
          <a:xfrm>
            <a:off x="5715000" y="4295775"/>
            <a:ext cx="3238500" cy="2562225"/>
          </a:xfrm>
          <a:prstGeom prst="rect">
            <a:avLst/>
          </a:prstGeom>
          <a:noFill/>
          <a:ln w="9525">
            <a:noFill/>
            <a:miter lim="800000"/>
            <a:headEnd/>
            <a:tailEnd/>
          </a:ln>
        </p:spPr>
      </p:pic>
      <p:pic>
        <p:nvPicPr>
          <p:cNvPr id="13" name="Рисунок 12" descr="http://detsad1krimsk.ucoz.ru/13-2-.png"/>
          <p:cNvPicPr/>
          <p:nvPr/>
        </p:nvPicPr>
        <p:blipFill>
          <a:blip r:embed="rId6" cstate="print"/>
          <a:srcRect/>
          <a:stretch>
            <a:fillRect/>
          </a:stretch>
        </p:blipFill>
        <p:spPr bwMode="auto">
          <a:xfrm>
            <a:off x="0" y="4419600"/>
            <a:ext cx="2971800" cy="2209800"/>
          </a:xfrm>
          <a:prstGeom prst="rect">
            <a:avLst/>
          </a:prstGeom>
          <a:noFill/>
          <a:ln w="9525">
            <a:noFill/>
            <a:miter lim="800000"/>
            <a:headEnd/>
            <a:tailEnd/>
          </a:ln>
        </p:spPr>
      </p:pic>
      <p:sp>
        <p:nvSpPr>
          <p:cNvPr id="14" name="Прямоугольник 13"/>
          <p:cNvSpPr/>
          <p:nvPr/>
        </p:nvSpPr>
        <p:spPr>
          <a:xfrm>
            <a:off x="1143000" y="228600"/>
            <a:ext cx="7543800" cy="830997"/>
          </a:xfrm>
          <a:prstGeom prst="rect">
            <a:avLst/>
          </a:prstGeom>
        </p:spPr>
        <p:txBody>
          <a:bodyPr wrap="square">
            <a:spAutoFit/>
          </a:bodyPr>
          <a:lstStyle/>
          <a:p>
            <a:pPr algn="ctr"/>
            <a:r>
              <a:rPr lang="ru-RU" sz="1600" dirty="0" smtClean="0">
                <a:solidFill>
                  <a:srgbClr val="FF0000"/>
                </a:solidFill>
                <a:latin typeface="Times New Roman" pitchFamily="18" charset="0"/>
                <a:cs typeface="Times New Roman" pitchFamily="18" charset="0"/>
              </a:rPr>
              <a:t>Счастье — это мягкие тёплые ладошки, за диваном фантики, на диване крошки… </a:t>
            </a:r>
            <a:r>
              <a:rPr lang="ru-RU" sz="1600" dirty="0" smtClean="0">
                <a:latin typeface="Times New Roman" pitchFamily="18" charset="0"/>
                <a:cs typeface="Times New Roman" pitchFamily="18" charset="0"/>
              </a:rPr>
              <a:t>Что такое счастье?    Проще не ответить! </a:t>
            </a:r>
          </a:p>
          <a:p>
            <a:pPr algn="ctr"/>
            <a:r>
              <a:rPr lang="ru-RU" sz="1600" dirty="0" smtClean="0">
                <a:solidFill>
                  <a:srgbClr val="FF0000"/>
                </a:solidFill>
                <a:latin typeface="Times New Roman" pitchFamily="18" charset="0"/>
                <a:cs typeface="Times New Roman" pitchFamily="18" charset="0"/>
              </a:rPr>
              <a:t>Счастье есть у каждого, у кого есть дети! </a:t>
            </a:r>
            <a:endParaRPr lang="ru-RU" sz="1600" dirty="0">
              <a:solidFill>
                <a:srgbClr val="FF0000"/>
              </a:solidFill>
              <a:latin typeface="Times New Roman" pitchFamily="18" charset="0"/>
              <a:cs typeface="Times New Roman" pitchFamily="18" charset="0"/>
            </a:endParaRPr>
          </a:p>
        </p:txBody>
      </p:sp>
      <p:sp>
        <p:nvSpPr>
          <p:cNvPr id="28673" name="Rectangle 1"/>
          <p:cNvSpPr>
            <a:spLocks noChangeArrowheads="1"/>
          </p:cNvSpPr>
          <p:nvPr/>
        </p:nvSpPr>
        <p:spPr bwMode="auto">
          <a:xfrm>
            <a:off x="1524000" y="-653707"/>
            <a:ext cx="5562600" cy="62016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100" b="1" i="0" u="none" strike="noStrike" cap="none" normalizeH="0" baseline="0" dirty="0" smtClean="0">
              <a:ln>
                <a:noFill/>
              </a:ln>
              <a:solidFill>
                <a:srgbClr val="333333"/>
              </a:solidFill>
              <a:effectLst/>
              <a:latin typeface="Georgia"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100" b="1" dirty="0" smtClean="0">
              <a:solidFill>
                <a:srgbClr val="333333"/>
              </a:solidFill>
              <a:latin typeface="Georgia"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100" b="1" i="0" u="none" strike="noStrike" cap="none" normalizeH="0" baseline="0" dirty="0" smtClean="0">
              <a:ln>
                <a:noFill/>
              </a:ln>
              <a:solidFill>
                <a:srgbClr val="333333"/>
              </a:solidFill>
              <a:effectLst/>
              <a:latin typeface="Georgia"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100" b="1" dirty="0" smtClean="0">
              <a:solidFill>
                <a:srgbClr val="333333"/>
              </a:solidFill>
              <a:latin typeface="Georgia"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100" b="1" i="0" u="none" strike="noStrike" cap="none" normalizeH="0" baseline="0" dirty="0" smtClean="0">
              <a:ln>
                <a:noFill/>
              </a:ln>
              <a:solidFill>
                <a:srgbClr val="333333"/>
              </a:solidFill>
              <a:effectLst/>
              <a:latin typeface="Georgia"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100" b="1" dirty="0" smtClean="0">
              <a:solidFill>
                <a:srgbClr val="333333"/>
              </a:solidFill>
              <a:latin typeface="Georgia"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100" b="1" i="0" u="none" strike="noStrike" cap="none" normalizeH="0" baseline="0" dirty="0" smtClean="0">
              <a:ln>
                <a:noFill/>
              </a:ln>
              <a:solidFill>
                <a:srgbClr val="333333"/>
              </a:solidFill>
              <a:effectLst/>
              <a:latin typeface="Georgia"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600" dirty="0" smtClean="0">
              <a:solidFill>
                <a:srgbClr val="333333"/>
              </a:solidFill>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Дети — это взгляды глазок боязливых,</a:t>
            </a:r>
            <a:br>
              <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br>
            <a:r>
              <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Ножек шаловливых по паркету стук,</a:t>
            </a:r>
            <a:br>
              <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br>
            <a:r>
              <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Дети — это солнце в пасмурных мотивах,</a:t>
            </a:r>
            <a:br>
              <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br>
            <a:r>
              <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Целый мир гипотез радостных наук.</a:t>
            </a:r>
            <a:br>
              <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br>
            <a:r>
              <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Вечный беспорядок в золоте колечек,</a:t>
            </a:r>
            <a:br>
              <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br>
            <a:r>
              <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Ласковых словечек шепот в полусне,</a:t>
            </a:r>
            <a:br>
              <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br>
            <a:r>
              <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Мирные картинки птичек и овечек,</a:t>
            </a:r>
            <a:br>
              <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br>
            <a:r>
              <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Что в уютной детской дремлют на стене.</a:t>
            </a:r>
            <a:br>
              <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br>
            <a:r>
              <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Дети — это вечер, вечер на диване,</a:t>
            </a:r>
            <a:br>
              <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br>
            <a:r>
              <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Сквозь окно, в тумане, блестки фонарей,</a:t>
            </a:r>
            <a:br>
              <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br>
            <a:r>
              <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Мерный голос сказки о царе </a:t>
            </a:r>
            <a:r>
              <a:rPr kumimoji="0" lang="ru-RU" sz="1600" i="0" u="none" strike="noStrike" cap="none" normalizeH="0" baseline="0" dirty="0" err="1" smtClean="0">
                <a:ln>
                  <a:noFill/>
                </a:ln>
                <a:solidFill>
                  <a:srgbClr val="333333"/>
                </a:solidFill>
                <a:effectLst/>
                <a:latin typeface="Times New Roman" pitchFamily="18" charset="0"/>
                <a:ea typeface="Calibri" pitchFamily="34" charset="0"/>
                <a:cs typeface="Times New Roman" pitchFamily="18" charset="0"/>
              </a:rPr>
              <a:t>Салтане</a:t>
            </a:r>
            <a:r>
              <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a:t>
            </a:r>
            <a:br>
              <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br>
            <a:r>
              <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О русалках-сестрах сказочных морей.</a:t>
            </a:r>
            <a:br>
              <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br>
            <a:r>
              <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Дети — это отдых, миг покоя краткий,</a:t>
            </a:r>
            <a:br>
              <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br>
            <a:r>
              <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Богу у кроватки трепетный обет,</a:t>
            </a:r>
            <a:br>
              <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br>
            <a:r>
              <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Дети — это мира нежные загадки,</a:t>
            </a:r>
            <a:br>
              <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br>
            <a:r>
              <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И в самих загадках кроется ответ!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(М. </a:t>
            </a:r>
            <a:r>
              <a:rPr kumimoji="0" lang="ru-RU" sz="1600" i="1"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Цветаева)</a:t>
            </a:r>
            <a:endParaRPr kumimoji="0" lang="ru-RU" sz="28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http://nevseoboi.com.ua/uploads/posts/2010-08/1281367207_florish-12.jpg"/>
          <p:cNvPicPr/>
          <p:nvPr/>
        </p:nvPicPr>
        <p:blipFill>
          <a:blip r:embed="rId2" cstate="print"/>
          <a:srcRect/>
          <a:stretch>
            <a:fillRect/>
          </a:stretch>
        </p:blipFill>
        <p:spPr bwMode="auto">
          <a:xfrm>
            <a:off x="0" y="0"/>
            <a:ext cx="9296400" cy="6858000"/>
          </a:xfrm>
          <a:prstGeom prst="rect">
            <a:avLst/>
          </a:prstGeom>
          <a:noFill/>
          <a:ln w="9525">
            <a:noFill/>
            <a:miter lim="800000"/>
            <a:headEnd/>
            <a:tailEnd/>
          </a:ln>
        </p:spPr>
      </p:pic>
      <p:sp>
        <p:nvSpPr>
          <p:cNvPr id="3" name="Прямоугольник 2"/>
          <p:cNvSpPr/>
          <p:nvPr/>
        </p:nvSpPr>
        <p:spPr>
          <a:xfrm>
            <a:off x="152400" y="228600"/>
            <a:ext cx="8763000" cy="6309420"/>
          </a:xfrm>
          <a:prstGeom prst="rect">
            <a:avLst/>
          </a:prstGeom>
        </p:spPr>
        <p:txBody>
          <a:bodyPr wrap="square">
            <a:spAutoFit/>
          </a:bodyPr>
          <a:lstStyle/>
          <a:p>
            <a:r>
              <a:rPr lang="ru-RU" sz="2000" b="1" dirty="0" smtClean="0">
                <a:solidFill>
                  <a:srgbClr val="FF0000"/>
                </a:solidFill>
                <a:latin typeface="Times New Roman" pitchFamily="18" charset="0"/>
                <a:cs typeface="Times New Roman" pitchFamily="18" charset="0"/>
              </a:rPr>
              <a:t>                      Что нельзя использовать в воспитании ребенка:</a:t>
            </a:r>
          </a:p>
          <a:p>
            <a:r>
              <a:rPr lang="ru-RU" sz="1600" dirty="0" smtClean="0">
                <a:latin typeface="Times New Roman" pitchFamily="18" charset="0"/>
                <a:cs typeface="Times New Roman" pitchFamily="18" charset="0"/>
              </a:rPr>
              <a:t>Воспитание детей – процесс долгий и не всегда простой. Не существует правил, подходящих для воспитания всех без исключения детей. Но существуют методы, которых нужно избегать каждому родителю, так как они приносят не пользу, а вред в формировании личности вашего ребенка.</a:t>
            </a:r>
          </a:p>
          <a:p>
            <a:r>
              <a:rPr lang="ru-RU" sz="1600" dirty="0" smtClean="0">
                <a:latin typeface="Times New Roman" pitchFamily="18" charset="0"/>
                <a:cs typeface="Times New Roman" pitchFamily="18" charset="0"/>
              </a:rPr>
              <a:t> Все детки разные и каждый малыш индивидуален, начиная от внешности и заканчивая характером. Однако все же есть вещи, которые не стоит применять при воспитании любого ребенка </a:t>
            </a:r>
          </a:p>
          <a:p>
            <a:r>
              <a:rPr lang="ru-RU" sz="1600" b="1" dirty="0" smtClean="0">
                <a:latin typeface="Times New Roman" pitchFamily="18" charset="0"/>
                <a:cs typeface="Times New Roman" pitchFamily="18" charset="0"/>
              </a:rPr>
              <a:t>Не унижайте малыша</a:t>
            </a:r>
          </a:p>
          <a:p>
            <a:r>
              <a:rPr lang="ru-RU" sz="1600" b="1" dirty="0" smtClean="0">
                <a:latin typeface="Times New Roman" pitchFamily="18" charset="0"/>
                <a:cs typeface="Times New Roman" pitchFamily="18" charset="0"/>
              </a:rPr>
              <a:t>Не требуйте обещаний</a:t>
            </a:r>
          </a:p>
          <a:p>
            <a:r>
              <a:rPr lang="ru-RU" sz="1600" b="1" dirty="0" smtClean="0">
                <a:latin typeface="Times New Roman" pitchFamily="18" charset="0"/>
                <a:cs typeface="Times New Roman" pitchFamily="18" charset="0"/>
              </a:rPr>
              <a:t>Не опекайте ребенка чересчур сильно.</a:t>
            </a:r>
          </a:p>
          <a:p>
            <a:pPr fontAlgn="base"/>
            <a:r>
              <a:rPr lang="ru-RU" sz="1600" b="1" dirty="0" smtClean="0">
                <a:latin typeface="Times New Roman" pitchFamily="18" charset="0"/>
                <a:cs typeface="Times New Roman" pitchFamily="18" charset="0"/>
              </a:rPr>
              <a:t>Не потакайте ребенку -</a:t>
            </a:r>
            <a:r>
              <a:rPr lang="ru-RU" sz="1600" dirty="0" smtClean="0">
                <a:latin typeface="Times New Roman" pitchFamily="18" charset="0"/>
                <a:cs typeface="Times New Roman" pitchFamily="18" charset="0"/>
              </a:rPr>
              <a:t>Сейчас мы говорим о вседозволенности.</a:t>
            </a:r>
          </a:p>
          <a:p>
            <a:pPr fontAlgn="base"/>
            <a:r>
              <a:rPr lang="ru-RU" sz="1600" b="1" dirty="0" smtClean="0">
                <a:latin typeface="Times New Roman" pitchFamily="18" charset="0"/>
                <a:cs typeface="Times New Roman" pitchFamily="18" charset="0"/>
              </a:rPr>
              <a:t>Будьте последовательны </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 Не требуйте от малыша того, что не соответствует его возрасту</a:t>
            </a:r>
          </a:p>
          <a:p>
            <a:pPr fontAlgn="base"/>
            <a:r>
              <a:rPr lang="ru-RU" sz="1600" b="1" dirty="0" smtClean="0">
                <a:latin typeface="Times New Roman" pitchFamily="18" charset="0"/>
                <a:cs typeface="Times New Roman" pitchFamily="18" charset="0"/>
              </a:rPr>
              <a:t>Не говорите слишком много о морали</a:t>
            </a:r>
            <a:endParaRPr lang="ru-RU" sz="1600" dirty="0" smtClean="0">
              <a:latin typeface="Times New Roman" pitchFamily="18" charset="0"/>
              <a:cs typeface="Times New Roman" pitchFamily="18" charset="0"/>
            </a:endParaRPr>
          </a:p>
          <a:p>
            <a:r>
              <a:rPr lang="ru-RU" sz="1600" b="1" dirty="0" smtClean="0">
                <a:latin typeface="Times New Roman" pitchFamily="18" charset="0"/>
                <a:cs typeface="Times New Roman" pitchFamily="18" charset="0"/>
              </a:rPr>
              <a:t>Не используйте угрозы, чтобы добиться от ребенка чего-либо.</a:t>
            </a:r>
          </a:p>
          <a:p>
            <a:r>
              <a:rPr lang="ru-RU" sz="1600" b="1" dirty="0" smtClean="0">
                <a:latin typeface="Times New Roman" pitchFamily="18" charset="0"/>
                <a:cs typeface="Times New Roman" pitchFamily="18" charset="0"/>
              </a:rPr>
              <a:t>Не делайте за ребенка то, что он может сделать сам.</a:t>
            </a:r>
            <a:r>
              <a:rPr lang="en-US" sz="1600" b="1" dirty="0" smtClean="0">
                <a:latin typeface="Times New Roman" pitchFamily="18" charset="0"/>
                <a:cs typeface="Times New Roman" pitchFamily="18" charset="0"/>
              </a:rPr>
              <a:t> </a:t>
            </a:r>
            <a:endParaRPr lang="ru-RU" sz="1600" b="1" dirty="0" smtClean="0">
              <a:latin typeface="Times New Roman" pitchFamily="18" charset="0"/>
              <a:cs typeface="Times New Roman" pitchFamily="18" charset="0"/>
            </a:endParaRPr>
          </a:p>
          <a:p>
            <a:r>
              <a:rPr lang="ru-RU" sz="1600" b="1" dirty="0" smtClean="0">
                <a:latin typeface="Times New Roman" pitchFamily="18" charset="0"/>
                <a:cs typeface="Times New Roman" pitchFamily="18" charset="0"/>
              </a:rPr>
              <a:t>Не ругайте и не учите ребенка слишком часто.</a:t>
            </a:r>
          </a:p>
          <a:p>
            <a:r>
              <a:rPr lang="ru-RU" sz="1600" dirty="0" smtClean="0">
                <a:latin typeface="Times New Roman" pitchFamily="18" charset="0"/>
                <a:cs typeface="Times New Roman" pitchFamily="18" charset="0"/>
              </a:rPr>
              <a:t>Нельзя допускать противоречивость воспитания (одни запрещают, другие разрешают; сегодня нельзя, завтра можно) - ребенок "теряется" в системе требований, </a:t>
            </a:r>
          </a:p>
          <a:p>
            <a:r>
              <a:rPr lang="ru-RU" sz="1600" dirty="0" smtClean="0">
                <a:latin typeface="Times New Roman" pitchFamily="18" charset="0"/>
                <a:cs typeface="Times New Roman" pitchFamily="18" charset="0"/>
              </a:rPr>
              <a:t>Нельзя жить "воюя". Если дети видят или становятся участниками конфликтов между супругами, то они испытывают чувство вины и тревоги, это ведет к нервно-психическим расстройствам. </a:t>
            </a:r>
          </a:p>
          <a:p>
            <a:r>
              <a:rPr lang="ru-RU" sz="1600" dirty="0" smtClean="0">
                <a:solidFill>
                  <a:srgbClr val="0070C0"/>
                </a:solidFill>
                <a:latin typeface="Times New Roman" pitchFamily="18" charset="0"/>
                <a:cs typeface="Times New Roman" pitchFamily="18" charset="0"/>
              </a:rPr>
              <a:t>Ребенок – это ребенок, независимо от того, как вы его воспитываете.                                                      Прелесть детства в том, что дети способны делать то, что не могут и не позволяют себе взрослые. Относитесь к ребенку с добротой и пониманием, и он никогда не доставит вам больших проблем! </a:t>
            </a:r>
          </a:p>
          <a:p>
            <a:endParaRPr lang="ru-RU" sz="1600" dirty="0">
              <a:latin typeface="Times New Roman" pitchFamily="18" charset="0"/>
              <a:cs typeface="Times New Roman" pitchFamily="18" charset="0"/>
            </a:endParaRPr>
          </a:p>
        </p:txBody>
      </p:sp>
      <p:pic>
        <p:nvPicPr>
          <p:cNvPr id="4" name="Рисунок 3" descr="https://ds02.infourok.ru/uploads/ex/01b3/0004bca2-7bb3168c/img18.jpg"/>
          <p:cNvPicPr/>
          <p:nvPr/>
        </p:nvPicPr>
        <p:blipFill>
          <a:blip r:embed="rId3" cstate="print"/>
          <a:srcRect/>
          <a:stretch>
            <a:fillRect/>
          </a:stretch>
        </p:blipFill>
        <p:spPr bwMode="auto">
          <a:xfrm>
            <a:off x="6096000" y="1752600"/>
            <a:ext cx="2819400" cy="2286000"/>
          </a:xfrm>
          <a:prstGeom prst="rect">
            <a:avLst/>
          </a:prstGeom>
          <a:noFill/>
          <a:ln w="9525">
            <a:noFill/>
            <a:miter lim="800000"/>
            <a:headEnd/>
            <a:tailEnd/>
          </a:ln>
        </p:spPr>
      </p:pic>
      <p:pic>
        <p:nvPicPr>
          <p:cNvPr id="10" name="Рисунок 9" descr="http://2.bp.blogspot.com/-HST5eoT3XS4/VpDgUnyAreI/AAAAAAAAAM4/MBHlwwaqr3w/w1200-h630-p-k-no-nu/sun.png"/>
          <p:cNvPicPr/>
          <p:nvPr/>
        </p:nvPicPr>
        <p:blipFill>
          <a:blip r:embed="rId4" cstate="print"/>
          <a:srcRect/>
          <a:stretch>
            <a:fillRect/>
          </a:stretch>
        </p:blipFill>
        <p:spPr bwMode="auto">
          <a:xfrm>
            <a:off x="304800" y="0"/>
            <a:ext cx="1088572" cy="571500"/>
          </a:xfrm>
          <a:prstGeom prst="rect">
            <a:avLst/>
          </a:prstGeom>
          <a:noFill/>
          <a:ln w="9525">
            <a:noFill/>
            <a:miter lim="800000"/>
            <a:headEnd/>
            <a:tailEnd/>
          </a:ln>
        </p:spPr>
      </p:pic>
      <p:pic>
        <p:nvPicPr>
          <p:cNvPr id="11" name="Рисунок 10" descr="https://static6.depositphotos.com/1005091/559/v/950/depositphotos_5595035-stock-illustration-five-cartoon-flowers.jpg"/>
          <p:cNvPicPr/>
          <p:nvPr/>
        </p:nvPicPr>
        <p:blipFill>
          <a:blip r:embed="rId5" cstate="print"/>
          <a:srcRect/>
          <a:stretch>
            <a:fillRect/>
          </a:stretch>
        </p:blipFill>
        <p:spPr bwMode="auto">
          <a:xfrm>
            <a:off x="4267200" y="1828800"/>
            <a:ext cx="1160970" cy="1052512"/>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3" descr="https://st2.depositphotos.com/1967477/6351/v/950/depositphotos_63516067-stock-illustration-crowd-children-cartoon-with-blank.jpg"/>
          <p:cNvPicPr>
            <a:picLocks/>
          </p:cNvPicPr>
          <p:nvPr/>
        </p:nvPicPr>
        <p:blipFill>
          <a:blip r:embed="rId2" cstate="print"/>
          <a:srcRect/>
          <a:stretch>
            <a:fillRect/>
          </a:stretch>
        </p:blipFill>
        <p:spPr bwMode="auto">
          <a:xfrm>
            <a:off x="609600" y="228600"/>
            <a:ext cx="7848600" cy="5638800"/>
          </a:xfrm>
          <a:prstGeom prst="rect">
            <a:avLst/>
          </a:prstGeom>
          <a:noFill/>
          <a:ln w="9525">
            <a:noFill/>
            <a:miter lim="800000"/>
            <a:headEnd/>
            <a:tailEnd/>
          </a:ln>
        </p:spPr>
      </p:pic>
      <p:pic>
        <p:nvPicPr>
          <p:cNvPr id="5" name="Рисунок 4" descr="http://nevseoboi.com.ua/uploads/posts/2010-08/1281367207_florish-12.jpg"/>
          <p:cNvPicPr/>
          <p:nvPr/>
        </p:nvPicPr>
        <p:blipFill>
          <a:blip r:embed="rId3" cstate="print"/>
          <a:srcRect/>
          <a:stretch>
            <a:fillRect/>
          </a:stretch>
        </p:blipFill>
        <p:spPr bwMode="auto">
          <a:xfrm>
            <a:off x="0" y="0"/>
            <a:ext cx="9296400" cy="6858000"/>
          </a:xfrm>
          <a:prstGeom prst="rect">
            <a:avLst/>
          </a:prstGeom>
          <a:noFill/>
          <a:ln w="9525">
            <a:noFill/>
            <a:miter lim="800000"/>
            <a:headEnd/>
            <a:tailEnd/>
          </a:ln>
        </p:spPr>
      </p:pic>
      <p:pic>
        <p:nvPicPr>
          <p:cNvPr id="8" name="Содержимое 3" descr="https://st2.depositphotos.com/1967477/6351/v/950/depositphotos_63516067-stock-illustration-crowd-children-cartoon-with-blank.jpg"/>
          <p:cNvPicPr>
            <a:picLocks/>
          </p:cNvPicPr>
          <p:nvPr/>
        </p:nvPicPr>
        <p:blipFill>
          <a:blip r:embed="rId2" cstate="print"/>
          <a:srcRect/>
          <a:stretch>
            <a:fillRect/>
          </a:stretch>
        </p:blipFill>
        <p:spPr bwMode="auto">
          <a:xfrm>
            <a:off x="381000" y="381000"/>
            <a:ext cx="8305800" cy="6019800"/>
          </a:xfrm>
          <a:prstGeom prst="rect">
            <a:avLst/>
          </a:prstGeom>
          <a:noFill/>
          <a:ln w="9525">
            <a:noFill/>
            <a:miter lim="800000"/>
            <a:headEnd/>
            <a:tailEnd/>
          </a:ln>
        </p:spPr>
      </p:pic>
      <p:sp>
        <p:nvSpPr>
          <p:cNvPr id="9" name="Прямоугольник 8"/>
          <p:cNvSpPr/>
          <p:nvPr/>
        </p:nvSpPr>
        <p:spPr>
          <a:xfrm>
            <a:off x="1371600" y="2971800"/>
            <a:ext cx="6172200" cy="3816429"/>
          </a:xfrm>
          <a:prstGeom prst="rect">
            <a:avLst/>
          </a:prstGeom>
        </p:spPr>
        <p:txBody>
          <a:bodyPr wrap="square">
            <a:spAutoFit/>
          </a:bodyPr>
          <a:lstStyle/>
          <a:p>
            <a:pPr algn="ctr"/>
            <a:r>
              <a:rPr lang="ru-RU" sz="2000" dirty="0" smtClean="0">
                <a:latin typeface="Times New Roman" pitchFamily="18" charset="0"/>
                <a:cs typeface="Times New Roman" pitchFamily="18" charset="0"/>
              </a:rPr>
              <a:t>           Надеюсь данные рекомендации и советы будут             полезны для родителей.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С уважениям к вам, </a:t>
            </a:r>
            <a:r>
              <a:rPr lang="ru-RU" sz="2000" dirty="0" smtClean="0">
                <a:latin typeface="Times New Roman" pitchFamily="18" charset="0"/>
                <a:cs typeface="Times New Roman" pitchFamily="18" charset="0"/>
              </a:rPr>
              <a:t>воспитатели </a:t>
            </a:r>
            <a:r>
              <a:rPr lang="ru-RU" sz="2000" dirty="0" smtClean="0">
                <a:latin typeface="Times New Roman" pitchFamily="18" charset="0"/>
                <a:cs typeface="Times New Roman" pitchFamily="18" charset="0"/>
              </a:rPr>
              <a:t>высшей категории: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Котова Ирина Борисовна</a:t>
            </a:r>
            <a:endParaRPr lang="ru-RU" sz="2000"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Сахарова Елена Вячеславовна</a:t>
            </a:r>
          </a:p>
          <a:p>
            <a:pPr algn="ctr"/>
            <a:endParaRPr lang="ru-RU" sz="1600" dirty="0" smtClean="0">
              <a:latin typeface="Times New Roman" pitchFamily="18" charset="0"/>
              <a:cs typeface="Times New Roman" pitchFamily="18" charset="0"/>
            </a:endParaRPr>
          </a:p>
          <a:p>
            <a:pPr algn="ctr"/>
            <a:r>
              <a:rPr lang="ru-RU" dirty="0" smtClean="0">
                <a:solidFill>
                  <a:srgbClr val="7030A0"/>
                </a:solidFill>
                <a:latin typeface="Times New Roman" pitchFamily="18" charset="0"/>
                <a:cs typeface="Times New Roman" pitchFamily="18" charset="0"/>
              </a:rPr>
              <a:t>Используемые сайты для подборки данной презентации</a:t>
            </a:r>
            <a:r>
              <a:rPr lang="ru-RU" dirty="0" smtClean="0">
                <a:latin typeface="Times New Roman" pitchFamily="18" charset="0"/>
                <a:cs typeface="Times New Roman" pitchFamily="18" charset="0"/>
              </a:rPr>
              <a:t>:</a:t>
            </a:r>
            <a:br>
              <a:rPr lang="ru-RU" dirty="0" smtClean="0">
                <a:latin typeface="Times New Roman" pitchFamily="18" charset="0"/>
                <a:cs typeface="Times New Roman" pitchFamily="18" charset="0"/>
              </a:rPr>
            </a:br>
            <a:r>
              <a:rPr lang="ru-RU" dirty="0" smtClean="0">
                <a:hlinkClick r:id="rId4"/>
              </a:rPr>
              <a:t>http://nenuda.ru/искусство-любить-детей.html</a:t>
            </a:r>
            <a:r>
              <a:rPr lang="ru-RU" dirty="0" smtClean="0"/>
              <a:t/>
            </a:r>
            <a:br>
              <a:rPr lang="ru-RU" dirty="0" smtClean="0"/>
            </a:br>
            <a:r>
              <a:rPr lang="ru-RU" dirty="0" smtClean="0">
                <a:latin typeface="Times New Roman" pitchFamily="18" charset="0"/>
                <a:cs typeface="Times New Roman" pitchFamily="18" charset="0"/>
                <a:hlinkClick r:id="rId5"/>
              </a:rPr>
              <a:t>http://www.happy-giraffe.ru</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u="sng" dirty="0" smtClean="0">
                <a:latin typeface="Times New Roman" pitchFamily="18" charset="0"/>
                <a:cs typeface="Times New Roman" pitchFamily="18" charset="0"/>
                <a:hlinkClick r:id="rId6"/>
              </a:rPr>
              <a:t>https://irinazaytseva.ru/o-detyax-v-citatax.html</a:t>
            </a:r>
            <a:r>
              <a:rPr lang="ru-RU" u="sng" dirty="0" smtClean="0">
                <a:latin typeface="Times New Roman" pitchFamily="18" charset="0"/>
                <a:cs typeface="Times New Roman" pitchFamily="18" charset="0"/>
              </a:rPr>
              <a:t/>
            </a:r>
            <a:br>
              <a:rPr lang="ru-RU" u="sng"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https</a:t>
            </a:r>
            <a:r>
              <a:rPr lang="ru-RU"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www</a:t>
            </a:r>
            <a:r>
              <a:rPr lang="ru-RU"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baby</a:t>
            </a:r>
            <a:r>
              <a:rPr lang="ru-RU"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ru</a:t>
            </a:r>
            <a:r>
              <a:rPr lang="ru-RU"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blogs</a:t>
            </a:r>
            <a:r>
              <a:rPr lang="ru-RU"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post</a:t>
            </a:r>
            <a:r>
              <a:rPr lang="ru-RU" sz="1600" dirty="0" smtClean="0">
                <a:latin typeface="Times New Roman" pitchFamily="18" charset="0"/>
                <a:cs typeface="Times New Roman" pitchFamily="18" charset="0"/>
              </a:rPr>
              <a:t>/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hlinkClick r:id="rId7"/>
              </a:rPr>
              <a:t>https://azbyka.ru/deti/polezny-e-sovety-roditelyam-o-vospitanii-detej</a:t>
            </a:r>
            <a:r>
              <a:rPr lang="ru-RU" sz="1600" dirty="0" smtClean="0"/>
              <a:t/>
            </a:r>
            <a:br>
              <a:rPr lang="ru-RU" sz="1600" dirty="0" smtClean="0"/>
            </a:b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098" name="Picture 2" descr="Ð¡ÑÐ°ÑÑÐ»Ð¸Ð²ÑÐµ Ð´ÐµÑÐ¸, ÑÐ°Ð±Ð¾ÑÐ°ÐµÑ Ð½Ð° Ð¾ÑÐºÑÑÑÐ¾Ð¼ Ð²Ð¾Ð·Ð´ÑÑÐµ â ÑÑÐ¾ÐºÐ¾Ð²ÑÐ¹ Ð²ÐµÐºÑÐ¾Ñ"/>
          <p:cNvPicPr>
            <a:picLocks noChangeAspect="1" noChangeArrowheads="1"/>
          </p:cNvPicPr>
          <p:nvPr/>
        </p:nvPicPr>
        <p:blipFill>
          <a:blip r:embed="rId2" cstate="print"/>
          <a:srcRect/>
          <a:stretch>
            <a:fillRect/>
          </a:stretch>
        </p:blipFill>
        <p:spPr bwMode="auto">
          <a:xfrm>
            <a:off x="0" y="0"/>
            <a:ext cx="9744075" cy="6800850"/>
          </a:xfrm>
          <a:prstGeom prst="rect">
            <a:avLst/>
          </a:prstGeom>
          <a:noFill/>
        </p:spPr>
      </p:pic>
      <p:sp>
        <p:nvSpPr>
          <p:cNvPr id="7" name="Прямоугольник 6"/>
          <p:cNvSpPr/>
          <p:nvPr/>
        </p:nvSpPr>
        <p:spPr>
          <a:xfrm>
            <a:off x="228600" y="152400"/>
            <a:ext cx="9144000" cy="5016758"/>
          </a:xfrm>
          <a:prstGeom prst="rect">
            <a:avLst/>
          </a:prstGeom>
        </p:spPr>
        <p:txBody>
          <a:bodyPr wrap="square">
            <a:spAutoFit/>
          </a:bodyPr>
          <a:lstStyle/>
          <a:p>
            <a:pPr algn="ctr"/>
            <a:r>
              <a:rPr lang="ru-RU" sz="1600" dirty="0" smtClean="0">
                <a:solidFill>
                  <a:srgbClr val="FF0000"/>
                </a:solidFill>
                <a:latin typeface="Times New Roman" pitchFamily="18" charset="0"/>
                <a:cs typeface="Times New Roman" pitchFamily="18" charset="0"/>
              </a:rPr>
              <a:t>                                   </a:t>
            </a:r>
            <a:r>
              <a:rPr lang="ru-RU" sz="2400" dirty="0" smtClean="0">
                <a:solidFill>
                  <a:srgbClr val="FF0000"/>
                </a:solidFill>
                <a:latin typeface="Times New Roman" pitchFamily="18" charset="0"/>
                <a:cs typeface="Times New Roman" pitchFamily="18" charset="0"/>
              </a:rPr>
              <a:t>Источником благополучия ребенка в семье, условием его счастливого детства является любовь к нему родителей. </a:t>
            </a:r>
            <a:endParaRPr lang="ru-RU" sz="1600" dirty="0" smtClean="0">
              <a:solidFill>
                <a:srgbClr val="FF0000"/>
              </a:solidFill>
              <a:latin typeface="Times New Roman" pitchFamily="18" charset="0"/>
              <a:cs typeface="Times New Roman" pitchFamily="18" charset="0"/>
            </a:endParaRPr>
          </a:p>
          <a:p>
            <a:r>
              <a:rPr lang="ru-RU" sz="1600" dirty="0" smtClean="0">
                <a:latin typeface="Times New Roman" pitchFamily="18" charset="0"/>
                <a:cs typeface="Times New Roman" pitchFamily="18" charset="0"/>
              </a:rPr>
              <a:t>Дети очень чутко реагируют на любовь и ласку, остро переживают их дефицит. </a:t>
            </a:r>
          </a:p>
          <a:p>
            <a:r>
              <a:rPr lang="ru-RU" sz="1600" dirty="0" smtClean="0">
                <a:latin typeface="Times New Roman" pitchFamily="18" charset="0"/>
                <a:cs typeface="Times New Roman" pitchFamily="18" charset="0"/>
              </a:rPr>
              <a:t>Ребенок должен быть уверен, что его кто-то очень любит. </a:t>
            </a:r>
            <a:r>
              <a:rPr lang="ru-RU" sz="1600" dirty="0" smtClean="0">
                <a:solidFill>
                  <a:srgbClr val="FF0000"/>
                </a:solidFill>
                <a:latin typeface="Times New Roman" pitchFamily="18" charset="0"/>
                <a:cs typeface="Times New Roman" pitchFamily="18" charset="0"/>
              </a:rPr>
              <a:t>Такая любовь создает у ребенка чувство защищенности и душевного покоя.</a:t>
            </a:r>
          </a:p>
          <a:p>
            <a:r>
              <a:rPr lang="ru-RU" sz="1600" dirty="0" smtClean="0">
                <a:latin typeface="Times New Roman" pitchFamily="18" charset="0"/>
                <a:cs typeface="Times New Roman" pitchFamily="18" charset="0"/>
              </a:rPr>
              <a:t> У человека должен быть уголок, где ему хорошо, где у него есть защита от невзгод. </a:t>
            </a:r>
          </a:p>
          <a:p>
            <a:r>
              <a:rPr lang="ru-RU" sz="1600" dirty="0" smtClean="0">
                <a:latin typeface="Times New Roman" pitchFamily="18" charset="0"/>
                <a:cs typeface="Times New Roman" pitchFamily="18" charset="0"/>
              </a:rPr>
              <a:t>При этом ребенок активнее по­знает мир, легче овладевает знаниями, у него свободнее раскрываются дарования, он увереннее определяет свою дорогу в жизни.</a:t>
            </a:r>
            <a:r>
              <a:rPr lang="ru-RU" sz="1600" dirty="0" smtClean="0"/>
              <a:t> </a:t>
            </a:r>
          </a:p>
          <a:p>
            <a:r>
              <a:rPr lang="ru-RU" sz="1600" dirty="0" smtClean="0">
                <a:solidFill>
                  <a:srgbClr val="FF0000"/>
                </a:solidFill>
                <a:latin typeface="Times New Roman" pitchFamily="18" charset="0"/>
                <a:cs typeface="Times New Roman" pitchFamily="18" charset="0"/>
              </a:rPr>
              <a:t>Сердечность, чуткость, отзывчивость - </a:t>
            </a:r>
            <a:r>
              <a:rPr lang="ru-RU" sz="1600" dirty="0" smtClean="0">
                <a:latin typeface="Times New Roman" pitchFamily="18" charset="0"/>
                <a:cs typeface="Times New Roman" pitchFamily="18" charset="0"/>
              </a:rPr>
              <a:t>это моральный иммунитет против зла и приобретается лишь тогда, когда человек в раннем детстве прошел школу доброты, школу подлинных человеческих отношений.</a:t>
            </a:r>
          </a:p>
          <a:p>
            <a:r>
              <a:rPr lang="ru-RU" sz="1600" dirty="0" smtClean="0">
                <a:latin typeface="Times New Roman" pitchFamily="18" charset="0"/>
                <a:cs typeface="Times New Roman" pitchFamily="18" charset="0"/>
              </a:rPr>
              <a:t>Какой же должна быть подлинная родительская любовь? </a:t>
            </a:r>
          </a:p>
          <a:p>
            <a:r>
              <a:rPr lang="ru-RU" sz="1600" dirty="0" smtClean="0">
                <a:latin typeface="Times New Roman" pitchFamily="18" charset="0"/>
                <a:cs typeface="Times New Roman" pitchFamily="18" charset="0"/>
              </a:rPr>
              <a:t>Что оставлять в сердцах сыновей и дочерей наших, чтобы они выросли настоящими людьми?                                                                                                                Выдающийся педагог В.А. Сухомлинский говорил: </a:t>
            </a:r>
          </a:p>
          <a:p>
            <a:r>
              <a:rPr lang="ru-RU" sz="1600" b="1" i="1" dirty="0" smtClean="0">
                <a:solidFill>
                  <a:srgbClr val="0070C0"/>
                </a:solidFill>
                <a:latin typeface="Times New Roman" pitchFamily="18" charset="0"/>
                <a:cs typeface="Times New Roman" pitchFamily="18" charset="0"/>
              </a:rPr>
              <a:t>«</a:t>
            </a:r>
            <a:r>
              <a:rPr lang="ru-RU" sz="2400" b="1" i="1" dirty="0" smtClean="0">
                <a:solidFill>
                  <a:srgbClr val="0070C0"/>
                </a:solidFill>
                <a:latin typeface="Times New Roman" pitchFamily="18" charset="0"/>
                <a:cs typeface="Times New Roman" pitchFamily="18" charset="0"/>
              </a:rPr>
              <a:t>Там, где нет мудрости родительского воспитания, </a:t>
            </a:r>
            <a:endParaRPr lang="ru-RU" sz="2400" b="1" i="1" dirty="0" smtClean="0">
              <a:solidFill>
                <a:srgbClr val="0070C0"/>
              </a:solidFill>
              <a:latin typeface="Times New Roman" pitchFamily="18" charset="0"/>
              <a:cs typeface="Times New Roman" pitchFamily="18" charset="0"/>
            </a:endParaRPr>
          </a:p>
          <a:p>
            <a:r>
              <a:rPr lang="ru-RU" sz="2400" b="1" i="1" dirty="0" smtClean="0">
                <a:solidFill>
                  <a:srgbClr val="0070C0"/>
                </a:solidFill>
                <a:latin typeface="Times New Roman" pitchFamily="18" charset="0"/>
                <a:cs typeface="Times New Roman" pitchFamily="18" charset="0"/>
              </a:rPr>
              <a:t>любовь </a:t>
            </a:r>
            <a:r>
              <a:rPr lang="ru-RU" sz="2400" b="1" i="1" dirty="0" smtClean="0">
                <a:solidFill>
                  <a:srgbClr val="0070C0"/>
                </a:solidFill>
                <a:latin typeface="Times New Roman" pitchFamily="18" charset="0"/>
                <a:cs typeface="Times New Roman" pitchFamily="18" charset="0"/>
              </a:rPr>
              <a:t>матери и отца к детям уродует их».                      </a:t>
            </a:r>
            <a:endParaRPr lang="ru-RU" sz="1600" b="1" i="1" dirty="0" smtClean="0">
              <a:solidFill>
                <a:srgbClr val="0070C0"/>
              </a:solidFill>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pic>
        <p:nvPicPr>
          <p:cNvPr id="8" name="Рисунок 7" descr="http://2.bp.blogspot.com/-HST5eoT3XS4/VpDgUnyAreI/AAAAAAAAAM4/MBHlwwaqr3w/w1200-h630-p-k-no-nu/sun.png"/>
          <p:cNvPicPr/>
          <p:nvPr/>
        </p:nvPicPr>
        <p:blipFill>
          <a:blip r:embed="rId3" cstate="print"/>
          <a:srcRect/>
          <a:stretch>
            <a:fillRect/>
          </a:stretch>
        </p:blipFill>
        <p:spPr bwMode="auto">
          <a:xfrm>
            <a:off x="381000" y="152400"/>
            <a:ext cx="1088572" cy="5715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Ð¡ÑÐ°ÑÑÐ»Ð¸Ð²ÑÐµ Ð´ÐµÑÐ¸, ÑÐ°Ð±Ð¾ÑÐ°ÐµÑ Ð½Ð° Ð¾ÑÐºÑÑÑÐ¾Ð¼ Ð²Ð¾Ð·Ð´ÑÑÐµ â ÑÑÐ¾ÐºÐ¾Ð²ÑÐ¹ Ð²ÐµÐºÑÐ¾Ñ"/>
          <p:cNvPicPr>
            <a:picLocks noChangeAspect="1" noChangeArrowheads="1"/>
          </p:cNvPicPr>
          <p:nvPr/>
        </p:nvPicPr>
        <p:blipFill>
          <a:blip r:embed="rId2" cstate="print"/>
          <a:srcRect/>
          <a:stretch>
            <a:fillRect/>
          </a:stretch>
        </p:blipFill>
        <p:spPr bwMode="auto">
          <a:xfrm>
            <a:off x="0" y="0"/>
            <a:ext cx="9744075" cy="6858000"/>
          </a:xfrm>
          <a:prstGeom prst="rect">
            <a:avLst/>
          </a:prstGeom>
          <a:noFill/>
        </p:spPr>
      </p:pic>
      <p:sp>
        <p:nvSpPr>
          <p:cNvPr id="5" name="Прямоугольник 4"/>
          <p:cNvSpPr/>
          <p:nvPr/>
        </p:nvSpPr>
        <p:spPr>
          <a:xfrm>
            <a:off x="228600" y="304800"/>
            <a:ext cx="9220200" cy="4308872"/>
          </a:xfrm>
          <a:prstGeom prst="rect">
            <a:avLst/>
          </a:prstGeom>
        </p:spPr>
        <p:txBody>
          <a:bodyPr wrap="square">
            <a:spAutoFit/>
          </a:bodyPr>
          <a:lstStyle/>
          <a:p>
            <a:pPr algn="ctr"/>
            <a:r>
              <a:rPr lang="ru-RU" dirty="0" smtClean="0"/>
              <a:t>             </a:t>
            </a:r>
            <a:r>
              <a:rPr lang="ru-RU" dirty="0" smtClean="0">
                <a:solidFill>
                  <a:srgbClr val="FF0000"/>
                </a:solidFill>
                <a:latin typeface="Times New Roman" pitchFamily="18" charset="0"/>
                <a:cs typeface="Times New Roman" pitchFamily="18" charset="0"/>
              </a:rPr>
              <a:t>Родительская любовь - прекрасное чувство, она воспитывает у человека высшие нравственные качества. </a:t>
            </a:r>
            <a:r>
              <a:rPr lang="ru-RU" dirty="0" smtClean="0">
                <a:latin typeface="Times New Roman" pitchFamily="18" charset="0"/>
                <a:cs typeface="Times New Roman" pitchFamily="18" charset="0"/>
              </a:rPr>
              <a:t>Но здесь тоже должна быть мера</a:t>
            </a:r>
            <a:r>
              <a:rPr lang="ru-RU" sz="1600" dirty="0" smtClean="0">
                <a:latin typeface="Times New Roman" pitchFamily="18" charset="0"/>
                <a:cs typeface="Times New Roman" pitchFamily="18" charset="0"/>
              </a:rPr>
              <a:t>.</a:t>
            </a:r>
          </a:p>
          <a:p>
            <a:r>
              <a:rPr lang="ru-RU" sz="1600" dirty="0" smtClean="0">
                <a:latin typeface="Times New Roman" pitchFamily="18" charset="0"/>
                <a:cs typeface="Times New Roman" pitchFamily="18" charset="0"/>
              </a:rPr>
              <a:t>Во многих семьях дети освобождаются от обязанностей по дому, даже от самообслуживания, от любой нагрузки. </a:t>
            </a:r>
          </a:p>
          <a:p>
            <a:r>
              <a:rPr lang="ru-RU" sz="1600" dirty="0" smtClean="0">
                <a:latin typeface="Times New Roman" pitchFamily="18" charset="0"/>
                <a:cs typeface="Times New Roman" pitchFamily="18" charset="0"/>
              </a:rPr>
              <a:t>Понимая роль образования, желая успеха в учебе, родители ограждают детей от всего: лишь бы учился хорошо, оценки были хорошие. Но такое отношение не дает хороших результатов. </a:t>
            </a:r>
          </a:p>
          <a:p>
            <a:r>
              <a:rPr lang="ru-RU" sz="1600" dirty="0" smtClean="0">
                <a:latin typeface="Times New Roman" pitchFamily="18" charset="0"/>
                <a:cs typeface="Times New Roman" pitchFamily="18" charset="0"/>
              </a:rPr>
              <a:t>Такие дети как в жизни, так и в учёбе ничего самостоятельно сделать не могут без подсказок, без напоминания о главном. </a:t>
            </a:r>
          </a:p>
          <a:p>
            <a:r>
              <a:rPr lang="ru-RU" sz="1600" dirty="0" smtClean="0">
                <a:latin typeface="Times New Roman" pitchFamily="18" charset="0"/>
                <a:cs typeface="Times New Roman" pitchFamily="18" charset="0"/>
              </a:rPr>
              <a:t>Родители тем самым подавляют самостоятельность детей, так как эти дети знают, что им все подадут, за них приберут, их оденут, напомнят об уроках, помогут выполнить задание. То есть они понимают, что их постоянно выручают, у таких детей </a:t>
            </a:r>
            <a:r>
              <a:rPr lang="ru-RU" sz="1600" dirty="0" smtClean="0">
                <a:solidFill>
                  <a:srgbClr val="FF0000"/>
                </a:solidFill>
                <a:latin typeface="Times New Roman" pitchFamily="18" charset="0"/>
                <a:cs typeface="Times New Roman" pitchFamily="18" charset="0"/>
              </a:rPr>
              <a:t>не вырабатывается чувство ответственности </a:t>
            </a:r>
            <a:r>
              <a:rPr lang="ru-RU" sz="1600" dirty="0" smtClean="0">
                <a:latin typeface="Times New Roman" pitchFamily="18" charset="0"/>
                <a:cs typeface="Times New Roman" pitchFamily="18" charset="0"/>
              </a:rPr>
              <a:t>за свои поступки. </a:t>
            </a:r>
          </a:p>
          <a:p>
            <a:r>
              <a:rPr lang="ru-RU" sz="1600" dirty="0" smtClean="0">
                <a:latin typeface="Times New Roman" pitchFamily="18" charset="0"/>
                <a:cs typeface="Times New Roman" pitchFamily="18" charset="0"/>
              </a:rPr>
              <a:t>И дети привыкают к такому положению, </a:t>
            </a:r>
            <a:r>
              <a:rPr lang="ru-RU" sz="1600" dirty="0" smtClean="0">
                <a:solidFill>
                  <a:srgbClr val="FF0000"/>
                </a:solidFill>
                <a:latin typeface="Times New Roman" pitchFamily="18" charset="0"/>
                <a:cs typeface="Times New Roman" pitchFamily="18" charset="0"/>
              </a:rPr>
              <a:t>что все делается для них, а от него них не требуется взамен</a:t>
            </a:r>
            <a:r>
              <a:rPr lang="ru-RU" sz="1600" dirty="0" smtClean="0">
                <a:latin typeface="Times New Roman" pitchFamily="18" charset="0"/>
                <a:cs typeface="Times New Roman" pitchFamily="18" charset="0"/>
              </a:rPr>
              <a:t>. Обычно родители в таких семьях оправдывают и нарушение дисциплины, и невыполнение задания, объясняя это объективными причинами. </a:t>
            </a:r>
          </a:p>
          <a:p>
            <a:r>
              <a:rPr lang="ru-RU" sz="1600" dirty="0" smtClean="0">
                <a:latin typeface="Times New Roman" pitchFamily="18" charset="0"/>
                <a:cs typeface="Times New Roman" pitchFamily="18" charset="0"/>
              </a:rPr>
              <a:t>Родители видят в детях только достоинства и </a:t>
            </a:r>
            <a:r>
              <a:rPr lang="ru-RU" sz="1600" dirty="0" smtClean="0">
                <a:solidFill>
                  <a:srgbClr val="FF0000"/>
                </a:solidFill>
                <a:latin typeface="Times New Roman" pitchFamily="18" charset="0"/>
                <a:cs typeface="Times New Roman" pitchFamily="18" charset="0"/>
              </a:rPr>
              <a:t>не замечают недостатков. </a:t>
            </a:r>
          </a:p>
          <a:p>
            <a:r>
              <a:rPr lang="ru-RU" sz="1600" dirty="0" smtClean="0">
                <a:latin typeface="Times New Roman" pitchFamily="18" charset="0"/>
                <a:cs typeface="Times New Roman" pitchFamily="18" charset="0"/>
              </a:rPr>
              <a:t>Мнение родителей должно быть объективным и учитывать как достоинства так и недостатки детей.</a:t>
            </a:r>
            <a:endParaRPr lang="ru-RU" sz="1600" dirty="0">
              <a:latin typeface="Times New Roman" pitchFamily="18" charset="0"/>
              <a:cs typeface="Times New Roman" pitchFamily="18" charset="0"/>
            </a:endParaRPr>
          </a:p>
        </p:txBody>
      </p:sp>
      <p:pic>
        <p:nvPicPr>
          <p:cNvPr id="7" name="Picture 2" descr="https://habinfo.ru/wp-content/uploads/2016/05/solnyshko-1.jpg"/>
          <p:cNvPicPr>
            <a:picLocks noChangeAspect="1" noChangeArrowheads="1"/>
          </p:cNvPicPr>
          <p:nvPr/>
        </p:nvPicPr>
        <p:blipFill>
          <a:blip r:embed="rId3" cstate="print"/>
          <a:srcRect/>
          <a:stretch>
            <a:fillRect/>
          </a:stretch>
        </p:blipFill>
        <p:spPr bwMode="auto">
          <a:xfrm>
            <a:off x="1" y="2"/>
            <a:ext cx="990599" cy="794966"/>
          </a:xfrm>
          <a:prstGeom prst="rect">
            <a:avLst/>
          </a:prstGeom>
          <a:noFill/>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Ð¡ÑÐ°ÑÑÐ»Ð¸Ð²ÑÐµ Ð´ÐµÑÐ¸, ÑÐ°Ð±Ð¾ÑÐ°ÐµÑ Ð½Ð° Ð¾ÑÐºÑÑÑÐ¾Ð¼ Ð²Ð¾Ð·Ð´ÑÑÐµ â ÑÑÐ¾ÐºÐ¾Ð²ÑÐ¹ Ð²ÐµÐºÑÐ¾Ñ"/>
          <p:cNvPicPr>
            <a:picLocks noChangeAspect="1" noChangeArrowheads="1"/>
          </p:cNvPicPr>
          <p:nvPr/>
        </p:nvPicPr>
        <p:blipFill>
          <a:blip r:embed="rId2" cstate="print"/>
          <a:srcRect/>
          <a:stretch>
            <a:fillRect/>
          </a:stretch>
        </p:blipFill>
        <p:spPr bwMode="auto">
          <a:xfrm>
            <a:off x="0" y="0"/>
            <a:ext cx="9744075" cy="6858000"/>
          </a:xfrm>
          <a:prstGeom prst="rect">
            <a:avLst/>
          </a:prstGeom>
          <a:noFill/>
        </p:spPr>
      </p:pic>
      <p:sp>
        <p:nvSpPr>
          <p:cNvPr id="2" name="Прямоугольник 1"/>
          <p:cNvSpPr/>
          <p:nvPr/>
        </p:nvSpPr>
        <p:spPr>
          <a:xfrm>
            <a:off x="228600" y="228600"/>
            <a:ext cx="8763000" cy="4278094"/>
          </a:xfrm>
          <a:prstGeom prst="rect">
            <a:avLst/>
          </a:prstGeom>
        </p:spPr>
        <p:txBody>
          <a:bodyPr wrap="square">
            <a:spAutoFit/>
          </a:bodyPr>
          <a:lstStyle/>
          <a:p>
            <a:r>
              <a:rPr lang="ru-RU" sz="1600" dirty="0" smtClean="0">
                <a:latin typeface="Times New Roman" pitchFamily="18" charset="0"/>
                <a:cs typeface="Times New Roman" pitchFamily="18" charset="0"/>
              </a:rPr>
              <a:t>                      Избалованный ребенок всегда будет уверен, </a:t>
            </a:r>
            <a:r>
              <a:rPr lang="ru-RU" sz="1600" dirty="0" smtClean="0">
                <a:solidFill>
                  <a:srgbClr val="0070C0"/>
                </a:solidFill>
                <a:latin typeface="Times New Roman" pitchFamily="18" charset="0"/>
                <a:cs typeface="Times New Roman" pitchFamily="18" charset="0"/>
              </a:rPr>
              <a:t>что родители выполнят все его прихоти, капризы и не будут долго сердиться на грубость, дерзость, непослушание</a:t>
            </a:r>
            <a:r>
              <a:rPr lang="ru-RU" sz="1600" dirty="0" smtClean="0">
                <a:latin typeface="Times New Roman" pitchFamily="18" charset="0"/>
                <a:cs typeface="Times New Roman" pitchFamily="18" charset="0"/>
              </a:rPr>
              <a:t>. </a:t>
            </a:r>
          </a:p>
          <a:p>
            <a:r>
              <a:rPr lang="ru-RU" sz="1600" dirty="0" smtClean="0">
                <a:latin typeface="Times New Roman" pitchFamily="18" charset="0"/>
                <a:cs typeface="Times New Roman" pitchFamily="18" charset="0"/>
              </a:rPr>
              <a:t>Такие дети </a:t>
            </a:r>
            <a:r>
              <a:rPr lang="ru-RU" sz="1600" dirty="0" smtClean="0">
                <a:solidFill>
                  <a:srgbClr val="0070C0"/>
                </a:solidFill>
                <a:latin typeface="Times New Roman" pitchFamily="18" charset="0"/>
                <a:cs typeface="Times New Roman" pitchFamily="18" charset="0"/>
              </a:rPr>
              <a:t>привыкают только брать, </a:t>
            </a:r>
            <a:r>
              <a:rPr lang="ru-RU" sz="1600" dirty="0" smtClean="0">
                <a:latin typeface="Times New Roman" pitchFamily="18" charset="0"/>
                <a:cs typeface="Times New Roman" pitchFamily="18" charset="0"/>
              </a:rPr>
              <a:t>не отдавая ничего взамен, и начинают с пренебрежением относиться к родителям, а лотом свое отношение будут переносить на учителей (позволяя себе насмешливые и критические замечания) и на других людей. </a:t>
            </a:r>
          </a:p>
          <a:p>
            <a:pPr algn="ctr"/>
            <a:r>
              <a:rPr lang="ru-RU" sz="1600" dirty="0" smtClean="0">
                <a:solidFill>
                  <a:srgbClr val="FF0000"/>
                </a:solidFill>
                <a:latin typeface="Times New Roman" pitchFamily="18" charset="0"/>
                <a:cs typeface="Times New Roman" pitchFamily="18" charset="0"/>
              </a:rPr>
              <a:t>Помните об этом и не ограждайте детей </a:t>
            </a:r>
            <a:r>
              <a:rPr lang="ru-RU" sz="1600" b="1" dirty="0" smtClean="0">
                <a:solidFill>
                  <a:srgbClr val="FF0000"/>
                </a:solidFill>
                <a:latin typeface="Times New Roman" pitchFamily="18" charset="0"/>
                <a:cs typeface="Times New Roman" pitchFamily="18" charset="0"/>
              </a:rPr>
              <a:t>от обязанностей, </a:t>
            </a:r>
          </a:p>
          <a:p>
            <a:pPr algn="ctr"/>
            <a:r>
              <a:rPr lang="ru-RU" sz="1600" dirty="0" smtClean="0">
                <a:solidFill>
                  <a:srgbClr val="FF0000"/>
                </a:solidFill>
                <a:latin typeface="Times New Roman" pitchFamily="18" charset="0"/>
                <a:cs typeface="Times New Roman" pitchFamily="18" charset="0"/>
              </a:rPr>
              <a:t>будьте объективны к своим детям, </a:t>
            </a:r>
            <a:r>
              <a:rPr lang="ru-RU" sz="1600" b="1" dirty="0" smtClean="0">
                <a:solidFill>
                  <a:srgbClr val="FF0000"/>
                </a:solidFill>
                <a:latin typeface="Times New Roman" pitchFamily="18" charset="0"/>
                <a:cs typeface="Times New Roman" pitchFamily="18" charset="0"/>
              </a:rPr>
              <a:t>требуйте от них самостоятельности </a:t>
            </a:r>
          </a:p>
          <a:p>
            <a:pPr algn="ctr"/>
            <a:r>
              <a:rPr lang="ru-RU" sz="1600" dirty="0" smtClean="0">
                <a:solidFill>
                  <a:srgbClr val="FF0000"/>
                </a:solidFill>
                <a:latin typeface="Times New Roman" pitchFamily="18" charset="0"/>
                <a:cs typeface="Times New Roman" pitchFamily="18" charset="0"/>
              </a:rPr>
              <a:t>и </a:t>
            </a:r>
            <a:r>
              <a:rPr lang="ru-RU" sz="1600" b="1" dirty="0" smtClean="0">
                <a:solidFill>
                  <a:srgbClr val="FF0000"/>
                </a:solidFill>
                <a:latin typeface="Times New Roman" pitchFamily="18" charset="0"/>
                <a:cs typeface="Times New Roman" pitchFamily="18" charset="0"/>
              </a:rPr>
              <a:t>серьезного выполнения любого дела.</a:t>
            </a:r>
          </a:p>
          <a:p>
            <a:r>
              <a:rPr lang="ru-RU" sz="1600" dirty="0" smtClean="0">
                <a:latin typeface="Times New Roman" pitchFamily="18" charset="0"/>
                <a:cs typeface="Times New Roman" pitchFamily="18" charset="0"/>
              </a:rPr>
              <a:t>Какой же должна быть родительская любовь?</a:t>
            </a:r>
          </a:p>
          <a:p>
            <a:pPr algn="ctr"/>
            <a:r>
              <a:rPr lang="ru-RU" sz="1600" dirty="0" smtClean="0">
                <a:solidFill>
                  <a:srgbClr val="FF0000"/>
                </a:solidFill>
                <a:latin typeface="Times New Roman" pitchFamily="18" charset="0"/>
                <a:cs typeface="Times New Roman" pitchFamily="18" charset="0"/>
              </a:rPr>
              <a:t>Родительская любовь должна быть такой, чтобы у ребенка пробуждалась чуткость сердца к окружающему миру, ко всему, что создает человек, что служит человеку, и, конечно, прежде всего к самому человеку.</a:t>
            </a:r>
          </a:p>
          <a:p>
            <a:pPr algn="ctr"/>
            <a:r>
              <a:rPr lang="ru-RU" sz="1600" dirty="0" smtClean="0">
                <a:solidFill>
                  <a:srgbClr val="0070C0"/>
                </a:solidFill>
                <a:latin typeface="Times New Roman" pitchFamily="18" charset="0"/>
                <a:cs typeface="Times New Roman" pitchFamily="18" charset="0"/>
              </a:rPr>
              <a:t>Учить ребенка видеть и понимать людей - это, пожалуй, самое трудное                                                                в деле воспитания человека. </a:t>
            </a:r>
          </a:p>
          <a:p>
            <a:r>
              <a:rPr lang="ru-RU" sz="1600" dirty="0" smtClean="0">
                <a:latin typeface="Times New Roman" pitchFamily="18" charset="0"/>
                <a:cs typeface="Times New Roman" pitchFamily="18" charset="0"/>
              </a:rPr>
              <a:t>Любовь родителей к детям должна быть основана на уважении личности ребенка, знании его интересов, стремлений, умении вовремя оказать ему помощь, дать дружеский совет. Высокая требовательность должна сочетаться с любовью.</a:t>
            </a:r>
            <a:endParaRPr lang="ru-RU" sz="1600" dirty="0">
              <a:latin typeface="Times New Roman" pitchFamily="18" charset="0"/>
              <a:cs typeface="Times New Roman" pitchFamily="18" charset="0"/>
            </a:endParaRPr>
          </a:p>
        </p:txBody>
      </p:sp>
      <p:pic>
        <p:nvPicPr>
          <p:cNvPr id="4" name="Рисунок 3" descr="http://2.bp.blogspot.com/-HST5eoT3XS4/VpDgUnyAreI/AAAAAAAAAM4/MBHlwwaqr3w/w1200-h630-p-k-no-nu/sun.png"/>
          <p:cNvPicPr/>
          <p:nvPr/>
        </p:nvPicPr>
        <p:blipFill>
          <a:blip r:embed="rId3" cstate="print"/>
          <a:srcRect/>
          <a:stretch>
            <a:fillRect/>
          </a:stretch>
        </p:blipFill>
        <p:spPr bwMode="auto">
          <a:xfrm>
            <a:off x="228600" y="0"/>
            <a:ext cx="1088572" cy="57150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nevseoboi.com.ua/uploads/posts/2010-08/1281367207_florish-12.jpg"/>
          <p:cNvPicPr/>
          <p:nvPr/>
        </p:nvPicPr>
        <p:blipFill>
          <a:blip r:embed="rId2" cstate="print"/>
          <a:srcRect/>
          <a:stretch>
            <a:fillRect/>
          </a:stretch>
        </p:blipFill>
        <p:spPr bwMode="auto">
          <a:xfrm>
            <a:off x="0" y="0"/>
            <a:ext cx="9296400" cy="6858000"/>
          </a:xfrm>
          <a:prstGeom prst="rect">
            <a:avLst/>
          </a:prstGeom>
          <a:noFill/>
          <a:ln w="9525">
            <a:noFill/>
            <a:miter lim="800000"/>
            <a:headEnd/>
            <a:tailEnd/>
          </a:ln>
        </p:spPr>
      </p:pic>
      <p:pic>
        <p:nvPicPr>
          <p:cNvPr id="2050" name="Picture 2" descr="https://zabavnik.club/wp-content/uploads/2018/07/sonce_na_prozrachnom_fone_7_16194333.png"/>
          <p:cNvPicPr>
            <a:picLocks noChangeAspect="1" noChangeArrowheads="1"/>
          </p:cNvPicPr>
          <p:nvPr/>
        </p:nvPicPr>
        <p:blipFill>
          <a:blip r:embed="rId3" cstate="print"/>
          <a:srcRect/>
          <a:stretch>
            <a:fillRect/>
          </a:stretch>
        </p:blipFill>
        <p:spPr bwMode="auto">
          <a:xfrm>
            <a:off x="0" y="0"/>
            <a:ext cx="1491262" cy="1371600"/>
          </a:xfrm>
          <a:prstGeom prst="rect">
            <a:avLst/>
          </a:prstGeom>
          <a:noFill/>
        </p:spPr>
      </p:pic>
      <p:sp>
        <p:nvSpPr>
          <p:cNvPr id="6" name="Заголовок 5"/>
          <p:cNvSpPr>
            <a:spLocks noGrp="1"/>
          </p:cNvSpPr>
          <p:nvPr>
            <p:ph type="ctrTitle"/>
          </p:nvPr>
        </p:nvSpPr>
        <p:spPr>
          <a:xfrm>
            <a:off x="685800" y="228600"/>
            <a:ext cx="7772400" cy="762000"/>
          </a:xfrm>
        </p:spPr>
        <p:txBody>
          <a:bodyPr>
            <a:normAutofit fontScale="90000"/>
          </a:bodyPr>
          <a:lstStyle/>
          <a:p>
            <a:pPr lvl="0"/>
            <a:r>
              <a:rPr lang="ru-RU" sz="2000" b="1" dirty="0" smtClean="0">
                <a:solidFill>
                  <a:srgbClr val="B8234B"/>
                </a:solidFill>
                <a:latin typeface="Times New Roman" pitchFamily="18" charset="0"/>
                <a:ea typeface="Times New Roman" pitchFamily="18" charset="0"/>
                <a:cs typeface="Times New Roman" pitchFamily="18" charset="0"/>
              </a:rPr>
              <a:t>Родители и дети – взаимообмен дарами?                                            Взаимоотношения между родителями и детьми</a:t>
            </a:r>
            <a:r>
              <a:rPr lang="ru-RU" sz="4000" b="1" dirty="0" smtClean="0">
                <a:latin typeface="Arial" pitchFamily="34" charset="0"/>
                <a:ea typeface="Times New Roman" pitchFamily="18" charset="0"/>
                <a:cs typeface="Arial" pitchFamily="34" charset="0"/>
              </a:rPr>
              <a:t/>
            </a:r>
            <a:br>
              <a:rPr lang="ru-RU" sz="4000" b="1" dirty="0" smtClean="0">
                <a:latin typeface="Arial" pitchFamily="34" charset="0"/>
                <a:ea typeface="Times New Roman" pitchFamily="18" charset="0"/>
                <a:cs typeface="Arial" pitchFamily="34" charset="0"/>
              </a:rPr>
            </a:br>
            <a:endParaRPr lang="ru-RU" dirty="0"/>
          </a:p>
        </p:txBody>
      </p:sp>
      <p:sp>
        <p:nvSpPr>
          <p:cNvPr id="8" name="Подзаголовок 7"/>
          <p:cNvSpPr>
            <a:spLocks noGrp="1"/>
          </p:cNvSpPr>
          <p:nvPr>
            <p:ph type="subTitle" idx="1"/>
          </p:nvPr>
        </p:nvSpPr>
        <p:spPr>
          <a:xfrm>
            <a:off x="228600" y="762000"/>
            <a:ext cx="8534400" cy="4876800"/>
          </a:xfrm>
        </p:spPr>
        <p:txBody>
          <a:bodyPr>
            <a:normAutofit fontScale="92500" lnSpcReduction="20000"/>
          </a:bodyPr>
          <a:lstStyle/>
          <a:p>
            <a:pPr algn="l"/>
            <a:r>
              <a:rPr lang="ru-RU" sz="1600" dirty="0" smtClean="0">
                <a:solidFill>
                  <a:schemeClr val="tx1"/>
                </a:solidFill>
                <a:latin typeface="Times New Roman" pitchFamily="18" charset="0"/>
                <a:cs typeface="Times New Roman" pitchFamily="18" charset="0"/>
              </a:rPr>
              <a:t>                              Что-то, что толкает нас к материнству и отцовству, влечет неведомой силой.                   И это уже само по себе прекрасно. Дети открывают для нас другой мир. В нашем общении с малышами рождается не только истина, но и новые мы. Что там говорить, вы и так, наверняка, замечали разницу «до» и «после» появления ребенка в семье.</a:t>
            </a:r>
            <a:r>
              <a:rPr lang="ru-RU" sz="1600" dirty="0" smtClean="0"/>
              <a:t> </a:t>
            </a:r>
          </a:p>
          <a:p>
            <a:pPr algn="l"/>
            <a:r>
              <a:rPr lang="ru-RU" sz="1600" dirty="0" smtClean="0">
                <a:solidFill>
                  <a:srgbClr val="FF0000"/>
                </a:solidFill>
                <a:latin typeface="Times New Roman" pitchFamily="18" charset="0"/>
                <a:cs typeface="Times New Roman" pitchFamily="18" charset="0"/>
              </a:rPr>
              <a:t>Роль родителей в жизни ребенка. Что мы даем детям?</a:t>
            </a:r>
            <a:endParaRPr lang="ru-RU" sz="1600" b="1" dirty="0" smtClean="0">
              <a:solidFill>
                <a:srgbClr val="FF0000"/>
              </a:solidFill>
              <a:latin typeface="Times New Roman" pitchFamily="18" charset="0"/>
              <a:cs typeface="Times New Roman" pitchFamily="18" charset="0"/>
            </a:endParaRPr>
          </a:p>
          <a:p>
            <a:pPr algn="l"/>
            <a:r>
              <a:rPr lang="ru-RU" sz="1600" b="1" dirty="0" smtClean="0">
                <a:solidFill>
                  <a:schemeClr val="tx1"/>
                </a:solidFill>
                <a:latin typeface="Times New Roman" pitchFamily="18" charset="0"/>
                <a:cs typeface="Times New Roman" pitchFamily="18" charset="0"/>
              </a:rPr>
              <a:t>Забота</a:t>
            </a:r>
            <a:r>
              <a:rPr lang="ru-RU" sz="1600" dirty="0" smtClean="0">
                <a:solidFill>
                  <a:schemeClr val="tx1"/>
                </a:solidFill>
                <a:latin typeface="Times New Roman" pitchFamily="18" charset="0"/>
                <a:cs typeface="Times New Roman" pitchFamily="18" charset="0"/>
              </a:rPr>
              <a:t>. В один прекрасный день мы выходим из роддома с маленьким свертком на руках и понимаем, что теперь наша жизнь и наше сердце принадлежит не только нам самим. Есть кто-то, кто требует заботы и нежности. И мы щедро изливаем поток своих самых теплых чувств на сына или дочку.</a:t>
            </a:r>
          </a:p>
          <a:p>
            <a:pPr algn="l"/>
            <a:r>
              <a:rPr lang="ru-RU" sz="1600" b="1" dirty="0" smtClean="0">
                <a:solidFill>
                  <a:schemeClr val="tx1"/>
                </a:solidFill>
                <a:latin typeface="Times New Roman" pitchFamily="18" charset="0"/>
                <a:cs typeface="Times New Roman" pitchFamily="18" charset="0"/>
              </a:rPr>
              <a:t>Уход</a:t>
            </a:r>
            <a:r>
              <a:rPr lang="ru-RU" sz="1600" dirty="0" smtClean="0">
                <a:solidFill>
                  <a:schemeClr val="tx1"/>
                </a:solidFill>
                <a:latin typeface="Times New Roman" pitchFamily="18" charset="0"/>
                <a:cs typeface="Times New Roman" pitchFamily="18" charset="0"/>
              </a:rPr>
              <a:t>. Новорожденные и младенцы фактически ничего не умеют делать сами. И без маминых теплых рук и помощи, наверное, не выжили бы.</a:t>
            </a:r>
          </a:p>
          <a:p>
            <a:pPr algn="l"/>
            <a:r>
              <a:rPr lang="ru-RU" sz="1600" b="1" dirty="0" smtClean="0">
                <a:solidFill>
                  <a:schemeClr val="tx1"/>
                </a:solidFill>
                <a:latin typeface="Times New Roman" pitchFamily="18" charset="0"/>
                <a:cs typeface="Times New Roman" pitchFamily="18" charset="0"/>
              </a:rPr>
              <a:t>Защита</a:t>
            </a:r>
            <a:r>
              <a:rPr lang="ru-RU" sz="1600" dirty="0" smtClean="0">
                <a:solidFill>
                  <a:schemeClr val="tx1"/>
                </a:solidFill>
                <a:latin typeface="Times New Roman" pitchFamily="18" charset="0"/>
                <a:cs typeface="Times New Roman" pitchFamily="18" charset="0"/>
              </a:rPr>
              <a:t>. Крохам необходим большой и сильный взрослый, который может защитить их от всего ненужного.</a:t>
            </a:r>
          </a:p>
          <a:p>
            <a:pPr algn="l"/>
            <a:r>
              <a:rPr lang="ru-RU" sz="1600" b="1" dirty="0" smtClean="0">
                <a:solidFill>
                  <a:schemeClr val="tx1"/>
                </a:solidFill>
                <a:latin typeface="Times New Roman" pitchFamily="18" charset="0"/>
                <a:cs typeface="Times New Roman" pitchFamily="18" charset="0"/>
              </a:rPr>
              <a:t>Общение</a:t>
            </a:r>
            <a:r>
              <a:rPr lang="ru-RU" sz="1600" dirty="0" smtClean="0">
                <a:solidFill>
                  <a:schemeClr val="tx1"/>
                </a:solidFill>
                <a:latin typeface="Times New Roman" pitchFamily="18" charset="0"/>
                <a:cs typeface="Times New Roman" pitchFamily="18" charset="0"/>
              </a:rPr>
              <a:t>. Без человеческого общения малыш не научится говорить, и тому есть научные подтверждения. А первые навыки общения ребенок получает именно в семье, из колыбельных песенок и </a:t>
            </a:r>
            <a:r>
              <a:rPr lang="ru-RU" sz="1600" dirty="0" err="1" smtClean="0">
                <a:solidFill>
                  <a:schemeClr val="tx1"/>
                </a:solidFill>
                <a:latin typeface="Times New Roman" pitchFamily="18" charset="0"/>
                <a:cs typeface="Times New Roman" pitchFamily="18" charset="0"/>
              </a:rPr>
              <a:t>потешек</a:t>
            </a:r>
            <a:r>
              <a:rPr lang="ru-RU" sz="1600" dirty="0" smtClean="0">
                <a:solidFill>
                  <a:schemeClr val="tx1"/>
                </a:solidFill>
                <a:latin typeface="Times New Roman" pitchFamily="18" charset="0"/>
                <a:cs typeface="Times New Roman" pitchFamily="18" charset="0"/>
              </a:rPr>
              <a:t> мамочки, «взрослых» разговоров с папой и прибауток бабушек и дедушек.</a:t>
            </a:r>
          </a:p>
          <a:p>
            <a:pPr algn="l"/>
            <a:r>
              <a:rPr lang="ru-RU" sz="1600" b="1" dirty="0" smtClean="0">
                <a:solidFill>
                  <a:schemeClr val="tx1"/>
                </a:solidFill>
                <a:latin typeface="Times New Roman" pitchFamily="18" charset="0"/>
                <a:cs typeface="Times New Roman" pitchFamily="18" charset="0"/>
              </a:rPr>
              <a:t>Воспитание</a:t>
            </a:r>
            <a:r>
              <a:rPr lang="ru-RU" sz="1600" dirty="0" smtClean="0">
                <a:solidFill>
                  <a:schemeClr val="tx1"/>
                </a:solidFill>
                <a:latin typeface="Times New Roman" pitchFamily="18" charset="0"/>
                <a:cs typeface="Times New Roman" pitchFamily="18" charset="0"/>
              </a:rPr>
              <a:t>. Именно родители являются первыми воспитателями крохи. И, хоть в обществе сейчас точится множество споров о правильности той или иной системы воспитания, роль мамы и папы в этом процессе бесспорна. С них все начинается.</a:t>
            </a:r>
          </a:p>
          <a:p>
            <a:pPr algn="l"/>
            <a:r>
              <a:rPr lang="ru-RU" sz="1700" b="1" dirty="0" smtClean="0">
                <a:solidFill>
                  <a:schemeClr val="tx1"/>
                </a:solidFill>
                <a:latin typeface="Times New Roman" pitchFamily="18" charset="0"/>
                <a:cs typeface="Times New Roman" pitchFamily="18" charset="0"/>
              </a:rPr>
              <a:t>Обучение</a:t>
            </a:r>
            <a:r>
              <a:rPr lang="ru-RU" sz="1700" dirty="0" smtClean="0">
                <a:solidFill>
                  <a:schemeClr val="tx1"/>
                </a:solidFill>
                <a:latin typeface="Times New Roman" pitchFamily="18" charset="0"/>
                <a:cs typeface="Times New Roman" pitchFamily="18" charset="0"/>
              </a:rPr>
              <a:t>. Любящие мама и папа заботливо учат детей всему новому, помогают им постигать разные понятия и явления, изучать и анализировать. И это касается не только и не столько школьной программы обучения. Еще до школы ребенок, благодаря родителям и с их поддержкой, учится общаться, трудиться, быть самостоятельным в быту, уважать других, помогать и радоваться жизни. И этому мы просто обязаны научить своих малышей!</a:t>
            </a:r>
          </a:p>
          <a:p>
            <a:pPr algn="l"/>
            <a:endParaRPr lang="ru-RU" sz="1600" dirty="0">
              <a:solidFill>
                <a:schemeClr val="tx1"/>
              </a:solidFill>
              <a:latin typeface="Times New Roman" pitchFamily="18" charset="0"/>
              <a:cs typeface="Times New Roman" pitchFamily="18" charset="0"/>
            </a:endParaRPr>
          </a:p>
        </p:txBody>
      </p:sp>
      <p:pic>
        <p:nvPicPr>
          <p:cNvPr id="11" name="Рисунок 10" descr="https://elenaviktorovnablog.files.wordpress.com/2018/06/cropped-eda7b926a7b1fe1cdbf02aa8d29b.jpg?w=1200"/>
          <p:cNvPicPr/>
          <p:nvPr/>
        </p:nvPicPr>
        <p:blipFill>
          <a:blip r:embed="rId4" cstate="print"/>
          <a:srcRect/>
          <a:stretch>
            <a:fillRect/>
          </a:stretch>
        </p:blipFill>
        <p:spPr bwMode="auto">
          <a:xfrm>
            <a:off x="2514600" y="5410200"/>
            <a:ext cx="3962400" cy="1295400"/>
          </a:xfrm>
          <a:prstGeom prst="rect">
            <a:avLst/>
          </a:prstGeom>
          <a:noFill/>
          <a:ln w="9525">
            <a:noFill/>
            <a:miter lim="800000"/>
            <a:headEnd/>
            <a:tailEnd/>
          </a:ln>
        </p:spPr>
      </p:pic>
      <p:pic>
        <p:nvPicPr>
          <p:cNvPr id="12" name="Рисунок 11" descr="https://babys-fashion.ru/wp-content/uploads/2018/05/122738085_56.png"/>
          <p:cNvPicPr/>
          <p:nvPr/>
        </p:nvPicPr>
        <p:blipFill>
          <a:blip r:embed="rId5" cstate="print"/>
          <a:srcRect/>
          <a:stretch>
            <a:fillRect/>
          </a:stretch>
        </p:blipFill>
        <p:spPr bwMode="auto">
          <a:xfrm>
            <a:off x="7124700" y="5343525"/>
            <a:ext cx="2019300" cy="1514475"/>
          </a:xfrm>
          <a:prstGeom prst="rect">
            <a:avLst/>
          </a:prstGeom>
          <a:noFill/>
          <a:ln w="9525">
            <a:noFill/>
            <a:miter lim="800000"/>
            <a:headEnd/>
            <a:tailEnd/>
          </a:ln>
        </p:spPr>
      </p:pic>
      <p:pic>
        <p:nvPicPr>
          <p:cNvPr id="13" name="Рисунок 12" descr="https://img1.liveinternet.ru/images/attach/c/2/64/178/64178019_1284823161_01.png"/>
          <p:cNvPicPr/>
          <p:nvPr/>
        </p:nvPicPr>
        <p:blipFill>
          <a:blip r:embed="rId6" cstate="print"/>
          <a:srcRect/>
          <a:stretch>
            <a:fillRect/>
          </a:stretch>
        </p:blipFill>
        <p:spPr bwMode="auto">
          <a:xfrm>
            <a:off x="7924800" y="0"/>
            <a:ext cx="1381125" cy="1174339"/>
          </a:xfrm>
          <a:prstGeom prst="rect">
            <a:avLst/>
          </a:prstGeom>
          <a:noFill/>
          <a:ln w="9525">
            <a:noFill/>
            <a:miter lim="800000"/>
            <a:headEnd/>
            <a:tailEnd/>
          </a:ln>
        </p:spPr>
      </p:pic>
      <p:pic>
        <p:nvPicPr>
          <p:cNvPr id="14" name="Рисунок 13" descr="http://cute-baby-images.disneyandcartoons.com/_/rsrc/1361881101272/cute-cartoon-baby-images/Baby_Cartoon_Clipart-14.png"/>
          <p:cNvPicPr/>
          <p:nvPr/>
        </p:nvPicPr>
        <p:blipFill>
          <a:blip r:embed="rId7" cstate="print"/>
          <a:srcRect/>
          <a:stretch>
            <a:fillRect/>
          </a:stretch>
        </p:blipFill>
        <p:spPr bwMode="auto">
          <a:xfrm>
            <a:off x="0" y="5334000"/>
            <a:ext cx="1524000" cy="1524000"/>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nevseoboi.com.ua/uploads/posts/2010-08/1281367207_florish-12.jpg"/>
          <p:cNvPicPr/>
          <p:nvPr/>
        </p:nvPicPr>
        <p:blipFill>
          <a:blip r:embed="rId2" cstate="print"/>
          <a:srcRect/>
          <a:stretch>
            <a:fillRect/>
          </a:stretch>
        </p:blipFill>
        <p:spPr bwMode="auto">
          <a:xfrm>
            <a:off x="0" y="0"/>
            <a:ext cx="9296400" cy="6858000"/>
          </a:xfrm>
          <a:prstGeom prst="rect">
            <a:avLst/>
          </a:prstGeom>
          <a:noFill/>
          <a:ln w="9525">
            <a:noFill/>
            <a:miter lim="800000"/>
            <a:headEnd/>
            <a:tailEnd/>
          </a:ln>
        </p:spPr>
      </p:pic>
      <p:pic>
        <p:nvPicPr>
          <p:cNvPr id="3" name="Picture 2" descr="https://zabavnik.club/wp-content/uploads/2018/07/sonce_na_prozrachnom_fone_7_16194333.png"/>
          <p:cNvPicPr>
            <a:picLocks noChangeAspect="1" noChangeArrowheads="1"/>
          </p:cNvPicPr>
          <p:nvPr/>
        </p:nvPicPr>
        <p:blipFill>
          <a:blip r:embed="rId3" cstate="print"/>
          <a:srcRect/>
          <a:stretch>
            <a:fillRect/>
          </a:stretch>
        </p:blipFill>
        <p:spPr bwMode="auto">
          <a:xfrm>
            <a:off x="0" y="0"/>
            <a:ext cx="1159870" cy="1066800"/>
          </a:xfrm>
          <a:prstGeom prst="rect">
            <a:avLst/>
          </a:prstGeom>
          <a:noFill/>
        </p:spPr>
      </p:pic>
      <p:sp>
        <p:nvSpPr>
          <p:cNvPr id="6" name="Содержимое 5"/>
          <p:cNvSpPr>
            <a:spLocks noGrp="1"/>
          </p:cNvSpPr>
          <p:nvPr>
            <p:ph idx="1"/>
          </p:nvPr>
        </p:nvSpPr>
        <p:spPr>
          <a:xfrm>
            <a:off x="304800" y="228600"/>
            <a:ext cx="8610600" cy="6400800"/>
          </a:xfrm>
        </p:spPr>
        <p:txBody>
          <a:bodyPr>
            <a:noAutofit/>
          </a:bodyPr>
          <a:lstStyle/>
          <a:p>
            <a:pPr>
              <a:buNone/>
            </a:pPr>
            <a:r>
              <a:rPr lang="ru-RU" sz="1800" b="1" dirty="0" smtClean="0">
                <a:solidFill>
                  <a:srgbClr val="FF0000"/>
                </a:solidFill>
                <a:latin typeface="Times New Roman" pitchFamily="18" charset="0"/>
                <a:cs typeface="Times New Roman" pitchFamily="18" charset="0"/>
              </a:rPr>
              <a:t>                                                         О детях с улыбкой </a:t>
            </a:r>
          </a:p>
          <a:p>
            <a:pPr>
              <a:buNone/>
            </a:pPr>
            <a:r>
              <a:rPr lang="ru-RU" sz="1600" dirty="0" smtClean="0">
                <a:latin typeface="Times New Roman" pitchFamily="18" charset="0"/>
                <a:cs typeface="Times New Roman" pitchFamily="18" charset="0"/>
              </a:rPr>
              <a:t>                     «Дети – это драгоценный дар, посланный </a:t>
            </a:r>
            <a:r>
              <a:rPr lang="en-US" sz="1600" dirty="0" smtClean="0">
                <a:solidFill>
                  <a:srgbClr val="FF0000"/>
                </a:solidFill>
                <a:latin typeface="Times New Roman" pitchFamily="18" charset="0"/>
                <a:cs typeface="Times New Roman" pitchFamily="18" charset="0"/>
              </a:rPr>
              <a:t> </a:t>
            </a:r>
            <a:r>
              <a:rPr lang="ru-RU" sz="1600" dirty="0" smtClean="0">
                <a:latin typeface="Times New Roman" pitchFamily="18" charset="0"/>
                <a:cs typeface="Times New Roman" pitchFamily="18" charset="0"/>
              </a:rPr>
              <a:t>нам для того, чтобы наш мир </a:t>
            </a:r>
          </a:p>
          <a:p>
            <a:pPr>
              <a:buNone/>
            </a:pPr>
            <a:r>
              <a:rPr lang="ru-RU" sz="1600" dirty="0" smtClean="0">
                <a:latin typeface="Times New Roman" pitchFamily="18" charset="0"/>
                <a:cs typeface="Times New Roman" pitchFamily="18" charset="0"/>
              </a:rPr>
              <a:t>                                                    стал лучше, светлее и чище.»</a:t>
            </a:r>
            <a:endParaRPr lang="en-US" sz="1600" dirty="0" smtClean="0">
              <a:latin typeface="Times New Roman" pitchFamily="18" charset="0"/>
              <a:cs typeface="Times New Roman" pitchFamily="18" charset="0"/>
            </a:endParaRPr>
          </a:p>
          <a:p>
            <a:pPr>
              <a:buNone/>
            </a:pPr>
            <a:r>
              <a:rPr lang="ru-RU" sz="1600" dirty="0" smtClean="0">
                <a:latin typeface="Times New Roman" pitchFamily="18" charset="0"/>
                <a:cs typeface="Times New Roman" pitchFamily="18" charset="0"/>
              </a:rPr>
              <a:t>«Там, где дети, там веселье и смех. И это правильно. Ведь детство – это самая беззаботная пора жизни. Пусть эта подборка смешных цитат про детей лишний раз напомнит нам об этом</a:t>
            </a:r>
            <a:r>
              <a:rPr lang="ru-RU" sz="1600" dirty="0" smtClean="0"/>
              <a:t>.»</a:t>
            </a:r>
          </a:p>
          <a:p>
            <a:pPr>
              <a:buNone/>
            </a:pPr>
            <a:r>
              <a:rPr lang="ru-RU" sz="1600" dirty="0" smtClean="0">
                <a:latin typeface="Times New Roman" pitchFamily="18" charset="0"/>
                <a:cs typeface="Times New Roman" pitchFamily="18" charset="0"/>
              </a:rPr>
              <a:t>«Любите детей, цените их, воспитывайте так, чтобы преумножить то добро, которым они наполнены, не ломая их при этом противоречием, когда мы сами верим в одно, а делаем другое.»</a:t>
            </a:r>
            <a:endParaRPr lang="en-US" sz="1600" dirty="0" smtClean="0">
              <a:latin typeface="Times New Roman" pitchFamily="18" charset="0"/>
              <a:cs typeface="Times New Roman" pitchFamily="18" charset="0"/>
            </a:endParaRPr>
          </a:p>
          <a:p>
            <a:pPr>
              <a:buNone/>
            </a:pPr>
            <a:r>
              <a:rPr lang="ru-RU" sz="1600" dirty="0" smtClean="0">
                <a:latin typeface="Times New Roman" pitchFamily="18" charset="0"/>
                <a:cs typeface="Times New Roman" pitchFamily="18" charset="0"/>
              </a:rPr>
              <a:t>               «Сначала ребенка учат ходить и говорить, а потом – сидеть и молчать».</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«Идешь с ребенком на площадку играть: тащишь с этажа велосипед, куклу, лопатки, формочки А он найдет интересную палочку и весь вечер шаркает ею по асфальту…»</a:t>
            </a:r>
          </a:p>
          <a:p>
            <a:pPr algn="ctr">
              <a:buNone/>
            </a:pPr>
            <a:r>
              <a:rPr lang="ru-RU" sz="1600" dirty="0" smtClean="0">
                <a:latin typeface="Times New Roman" pitchFamily="18" charset="0"/>
                <a:cs typeface="Times New Roman" pitchFamily="18" charset="0"/>
              </a:rPr>
              <a:t>«Родители – настолько простые устройства, что ими могут управлять даже дети»</a:t>
            </a:r>
            <a:endParaRPr lang="en-US" sz="1600" dirty="0" smtClean="0">
              <a:latin typeface="Times New Roman" pitchFamily="18" charset="0"/>
              <a:cs typeface="Times New Roman" pitchFamily="18" charset="0"/>
            </a:endParaRPr>
          </a:p>
          <a:p>
            <a:pPr algn="ctr">
              <a:buNone/>
            </a:pPr>
            <a:r>
              <a:rPr lang="ru-RU" sz="1600" dirty="0" smtClean="0">
                <a:latin typeface="Times New Roman" pitchFamily="18" charset="0"/>
                <a:cs typeface="Times New Roman" pitchFamily="18" charset="0"/>
              </a:rPr>
              <a:t>И всегда помните слова </a:t>
            </a:r>
            <a:r>
              <a:rPr lang="ru-RU" sz="1600" dirty="0" err="1" smtClean="0">
                <a:latin typeface="Times New Roman" pitchFamily="18" charset="0"/>
                <a:cs typeface="Times New Roman" pitchFamily="18" charset="0"/>
              </a:rPr>
              <a:t>Антуана</a:t>
            </a:r>
            <a:r>
              <a:rPr lang="ru-RU" sz="1600" dirty="0" smtClean="0">
                <a:latin typeface="Times New Roman" pitchFamily="18" charset="0"/>
                <a:cs typeface="Times New Roman" pitchFamily="18" charset="0"/>
              </a:rPr>
              <a:t> де </a:t>
            </a:r>
            <a:r>
              <a:rPr lang="ru-RU" sz="1600" dirty="0" err="1" smtClean="0">
                <a:latin typeface="Times New Roman" pitchFamily="18" charset="0"/>
                <a:cs typeface="Times New Roman" pitchFamily="18" charset="0"/>
              </a:rPr>
              <a:t>Сен-Экзюпери</a:t>
            </a:r>
            <a:r>
              <a:rPr lang="ru-RU" sz="1600" dirty="0" smtClean="0">
                <a:latin typeface="Times New Roman" pitchFamily="18" charset="0"/>
                <a:cs typeface="Times New Roman" pitchFamily="18" charset="0"/>
              </a:rPr>
              <a:t>: </a:t>
            </a:r>
          </a:p>
          <a:p>
            <a:pPr algn="ctr">
              <a:buNone/>
            </a:pPr>
            <a:r>
              <a:rPr lang="ru-RU" sz="1600" dirty="0" smtClean="0">
                <a:solidFill>
                  <a:srgbClr val="FF0000"/>
                </a:solidFill>
                <a:latin typeface="Times New Roman" pitchFamily="18" charset="0"/>
                <a:cs typeface="Times New Roman" pitchFamily="18" charset="0"/>
              </a:rPr>
              <a:t>«Непременно балуйте своих детей, неизвестно, какие испытания им приготовила жизнь».</a:t>
            </a:r>
            <a:endParaRPr lang="ru-RU" sz="1600" dirty="0">
              <a:solidFill>
                <a:srgbClr val="FF0000"/>
              </a:solidFill>
              <a:latin typeface="Times New Roman" pitchFamily="18" charset="0"/>
              <a:cs typeface="Times New Roman" pitchFamily="18" charset="0"/>
            </a:endParaRPr>
          </a:p>
        </p:txBody>
      </p:sp>
      <p:pic>
        <p:nvPicPr>
          <p:cNvPr id="9" name="Рисунок 8" descr="https://ds50-arz.nnov.prosadiki.ru/media/2018/07/25/1239983543/image_image_145532.png"/>
          <p:cNvPicPr/>
          <p:nvPr/>
        </p:nvPicPr>
        <p:blipFill>
          <a:blip r:embed="rId4" cstate="print"/>
          <a:srcRect/>
          <a:stretch>
            <a:fillRect/>
          </a:stretch>
        </p:blipFill>
        <p:spPr bwMode="auto">
          <a:xfrm>
            <a:off x="5638800" y="4114800"/>
            <a:ext cx="1752600" cy="2057400"/>
          </a:xfrm>
          <a:prstGeom prst="rect">
            <a:avLst/>
          </a:prstGeom>
          <a:noFill/>
          <a:ln w="9525">
            <a:noFill/>
            <a:miter lim="800000"/>
            <a:headEnd/>
            <a:tailEnd/>
          </a:ln>
        </p:spPr>
      </p:pic>
      <p:pic>
        <p:nvPicPr>
          <p:cNvPr id="11" name="Рисунок 10" descr="https://0.s3.envato.com/files/156998957/PNG/Daisy_crying.png"/>
          <p:cNvPicPr/>
          <p:nvPr/>
        </p:nvPicPr>
        <p:blipFill>
          <a:blip r:embed="rId5" cstate="print"/>
          <a:srcRect/>
          <a:stretch>
            <a:fillRect/>
          </a:stretch>
        </p:blipFill>
        <p:spPr bwMode="auto">
          <a:xfrm>
            <a:off x="228600" y="5029200"/>
            <a:ext cx="1143000" cy="1588877"/>
          </a:xfrm>
          <a:prstGeom prst="rect">
            <a:avLst/>
          </a:prstGeom>
          <a:noFill/>
          <a:ln w="9525">
            <a:noFill/>
            <a:miter lim="800000"/>
            <a:headEnd/>
            <a:tailEnd/>
          </a:ln>
        </p:spPr>
      </p:pic>
      <p:pic>
        <p:nvPicPr>
          <p:cNvPr id="12" name="Рисунок 11" descr="https://mdou14.kngcit.ru/images/16247516.png"/>
          <p:cNvPicPr/>
          <p:nvPr/>
        </p:nvPicPr>
        <p:blipFill>
          <a:blip r:embed="rId6" cstate="print"/>
          <a:srcRect/>
          <a:stretch>
            <a:fillRect/>
          </a:stretch>
        </p:blipFill>
        <p:spPr bwMode="auto">
          <a:xfrm>
            <a:off x="7696200" y="0"/>
            <a:ext cx="1447800" cy="1143000"/>
          </a:xfrm>
          <a:prstGeom prst="rect">
            <a:avLst/>
          </a:prstGeom>
          <a:noFill/>
          <a:ln w="9525">
            <a:noFill/>
            <a:miter lim="800000"/>
            <a:headEnd/>
            <a:tailEnd/>
          </a:ln>
        </p:spPr>
      </p:pic>
      <p:pic>
        <p:nvPicPr>
          <p:cNvPr id="15" name="Рисунок 14" descr="https://forum.materinstvo.ru/uploads/1269883481/post-70975-1269946099.png"/>
          <p:cNvPicPr/>
          <p:nvPr/>
        </p:nvPicPr>
        <p:blipFill>
          <a:blip r:embed="rId7" cstate="print"/>
          <a:srcRect/>
          <a:stretch>
            <a:fillRect/>
          </a:stretch>
        </p:blipFill>
        <p:spPr bwMode="auto">
          <a:xfrm>
            <a:off x="1066800" y="4038600"/>
            <a:ext cx="1905000" cy="3276600"/>
          </a:xfrm>
          <a:prstGeom prst="rect">
            <a:avLst/>
          </a:prstGeom>
          <a:noFill/>
          <a:ln w="9525">
            <a:noFill/>
            <a:miter lim="800000"/>
            <a:headEnd/>
            <a:tailEnd/>
          </a:ln>
        </p:spPr>
      </p:pic>
      <p:pic>
        <p:nvPicPr>
          <p:cNvPr id="18" name="Рисунок 17" descr="http://cliparting.com/wp-content/uploads/2016/07/Clipart-baby-girl-free-clip-art-images-image-2-9.png"/>
          <p:cNvPicPr/>
          <p:nvPr/>
        </p:nvPicPr>
        <p:blipFill>
          <a:blip r:embed="rId8" cstate="print"/>
          <a:srcRect/>
          <a:stretch>
            <a:fillRect/>
          </a:stretch>
        </p:blipFill>
        <p:spPr bwMode="auto">
          <a:xfrm>
            <a:off x="7010400" y="4724400"/>
            <a:ext cx="2286000" cy="2133600"/>
          </a:xfrm>
          <a:prstGeom prst="rect">
            <a:avLst/>
          </a:prstGeom>
          <a:noFill/>
          <a:ln w="9525">
            <a:noFill/>
            <a:miter lim="800000"/>
            <a:headEnd/>
            <a:tailEnd/>
          </a:ln>
        </p:spPr>
      </p:pic>
      <p:pic>
        <p:nvPicPr>
          <p:cNvPr id="20" name="Рисунок 19" descr="ÐÐµÑÐµÐ»ÑÐµ ÐºÐ°ÑÐ°Ð¿ÑÐ·Ñ. ÐÐ»Ð¸Ð¿Ð°ÑÑ png Ñ Ð¿ÑÐ¾Ð·ÑÐ°ÑÐ½Ð¾ÑÑÑÑ"/>
          <p:cNvPicPr/>
          <p:nvPr/>
        </p:nvPicPr>
        <p:blipFill>
          <a:blip r:embed="rId9" cstate="print"/>
          <a:srcRect/>
          <a:stretch>
            <a:fillRect/>
          </a:stretch>
        </p:blipFill>
        <p:spPr bwMode="auto">
          <a:xfrm>
            <a:off x="3429000" y="4114800"/>
            <a:ext cx="1524000" cy="2743200"/>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nevseoboi.com.ua/uploads/posts/2010-08/1281367207_florish-12.jpg"/>
          <p:cNvPicPr/>
          <p:nvPr/>
        </p:nvPicPr>
        <p:blipFill>
          <a:blip r:embed="rId2" cstate="print"/>
          <a:srcRect/>
          <a:stretch>
            <a:fillRect/>
          </a:stretch>
        </p:blipFill>
        <p:spPr bwMode="auto">
          <a:xfrm>
            <a:off x="0" y="0"/>
            <a:ext cx="9296400" cy="6858000"/>
          </a:xfrm>
          <a:prstGeom prst="rect">
            <a:avLst/>
          </a:prstGeom>
          <a:noFill/>
          <a:ln w="9525">
            <a:noFill/>
            <a:miter lim="800000"/>
            <a:headEnd/>
            <a:tailEnd/>
          </a:ln>
        </p:spPr>
      </p:pic>
      <p:pic>
        <p:nvPicPr>
          <p:cNvPr id="5" name="Picture 2" descr="https://zabavnik.club/wp-content/uploads/2018/07/sonce_na_prozrachnom_fone_7_16194333.png"/>
          <p:cNvPicPr>
            <a:picLocks noChangeAspect="1" noChangeArrowheads="1"/>
          </p:cNvPicPr>
          <p:nvPr/>
        </p:nvPicPr>
        <p:blipFill>
          <a:blip r:embed="rId3" cstate="print"/>
          <a:srcRect/>
          <a:stretch>
            <a:fillRect/>
          </a:stretch>
        </p:blipFill>
        <p:spPr bwMode="auto">
          <a:xfrm>
            <a:off x="152400" y="0"/>
            <a:ext cx="1491262" cy="1371600"/>
          </a:xfrm>
          <a:prstGeom prst="rect">
            <a:avLst/>
          </a:prstGeom>
          <a:noFill/>
        </p:spPr>
      </p:pic>
      <p:sp>
        <p:nvSpPr>
          <p:cNvPr id="24577" name="Rectangle 1"/>
          <p:cNvSpPr>
            <a:spLocks noChangeArrowheads="1"/>
          </p:cNvSpPr>
          <p:nvPr/>
        </p:nvSpPr>
        <p:spPr bwMode="auto">
          <a:xfrm>
            <a:off x="1447800" y="23117"/>
            <a:ext cx="69342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Ребенок, который воспитывается в любви, заботе и творческой среде, обязательно вырастет добрым и талантливым</a:t>
            </a:r>
            <a:endParaRPr kumimoji="0" lang="ru-RU" sz="2800" b="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Много разных "букетов" на свете, </a:t>
            </a:r>
            <a:b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Только самый желанный – дети.</a:t>
            </a:r>
            <a:b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Разодеты в наряды цветастые</a:t>
            </a:r>
            <a:b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Озорные, смешные, вихрастые... </a:t>
            </a:r>
            <a:b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r>
            <a:b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Капризули, тихони, растрёпы, </a:t>
            </a:r>
            <a:b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Вундеркинды, и недотёпы, </a:t>
            </a:r>
            <a:b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Расцветают желанны, любимы</a:t>
            </a:r>
            <a:b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Ангелочки в саду, херувимы. </a:t>
            </a:r>
            <a:b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r>
            <a:b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Своевольны бывают, упрямы, </a:t>
            </a:r>
            <a:b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Всё же любят их папы и мамы, </a:t>
            </a:r>
            <a:b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Очень много на свете людей, </a:t>
            </a:r>
            <a:b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Меркнет всё же наш мир без детей. </a:t>
            </a:r>
            <a:b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r>
            <a:b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Так решила царица – природа, </a:t>
            </a:r>
            <a:b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Что они - продолжение рода, </a:t>
            </a:r>
            <a:b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Смело внуков "букет" собери</a:t>
            </a:r>
            <a:b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Деду с бабушкой их подари</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 name="Рисунок 7" descr="https://ds50-arz.nnov.prosadiki.ru/media/2018/07/25/1239983543/image_image_145532.png"/>
          <p:cNvPicPr/>
          <p:nvPr/>
        </p:nvPicPr>
        <p:blipFill>
          <a:blip r:embed="rId4" cstate="print"/>
          <a:srcRect/>
          <a:stretch>
            <a:fillRect/>
          </a:stretch>
        </p:blipFill>
        <p:spPr bwMode="auto">
          <a:xfrm>
            <a:off x="1" y="4876800"/>
            <a:ext cx="1752600" cy="1981200"/>
          </a:xfrm>
          <a:prstGeom prst="rect">
            <a:avLst/>
          </a:prstGeom>
          <a:noFill/>
          <a:ln w="9525">
            <a:noFill/>
            <a:miter lim="800000"/>
            <a:headEnd/>
            <a:tailEnd/>
          </a:ln>
        </p:spPr>
      </p:pic>
      <p:pic>
        <p:nvPicPr>
          <p:cNvPr id="12" name="Рисунок 11" descr="https://multiurok.ru/img/586496/image_5bd6193c87293.jpg"/>
          <p:cNvPicPr/>
          <p:nvPr/>
        </p:nvPicPr>
        <p:blipFill>
          <a:blip r:embed="rId5" cstate="print"/>
          <a:srcRect/>
          <a:stretch>
            <a:fillRect/>
          </a:stretch>
        </p:blipFill>
        <p:spPr bwMode="auto">
          <a:xfrm>
            <a:off x="5486400" y="4191000"/>
            <a:ext cx="3657600" cy="2409825"/>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nevseoboi.com.ua/uploads/posts/2010-08/1281367207_florish-12.jpg"/>
          <p:cNvPicPr/>
          <p:nvPr/>
        </p:nvPicPr>
        <p:blipFill>
          <a:blip r:embed="rId2" cstate="print"/>
          <a:srcRect/>
          <a:stretch>
            <a:fillRect/>
          </a:stretch>
        </p:blipFill>
        <p:spPr bwMode="auto">
          <a:xfrm>
            <a:off x="0" y="0"/>
            <a:ext cx="9296400" cy="6858000"/>
          </a:xfrm>
          <a:prstGeom prst="rect">
            <a:avLst/>
          </a:prstGeom>
          <a:noFill/>
          <a:ln w="9525">
            <a:noFill/>
            <a:miter lim="800000"/>
            <a:headEnd/>
            <a:tailEnd/>
          </a:ln>
        </p:spPr>
      </p:pic>
      <p:pic>
        <p:nvPicPr>
          <p:cNvPr id="3" name="Picture 2" descr="https://zabavnik.club/wp-content/uploads/2018/07/sonce_na_prozrachnom_fone_7_16194333.png"/>
          <p:cNvPicPr>
            <a:picLocks noChangeAspect="1" noChangeArrowheads="1"/>
          </p:cNvPicPr>
          <p:nvPr/>
        </p:nvPicPr>
        <p:blipFill>
          <a:blip r:embed="rId3" cstate="print"/>
          <a:srcRect/>
          <a:stretch>
            <a:fillRect/>
          </a:stretch>
        </p:blipFill>
        <p:spPr bwMode="auto">
          <a:xfrm>
            <a:off x="152400" y="228600"/>
            <a:ext cx="1491262" cy="1371600"/>
          </a:xfrm>
          <a:prstGeom prst="rect">
            <a:avLst/>
          </a:prstGeom>
          <a:noFill/>
        </p:spPr>
      </p:pic>
      <p:sp>
        <p:nvSpPr>
          <p:cNvPr id="5" name="Прямоугольник 4"/>
          <p:cNvSpPr/>
          <p:nvPr/>
        </p:nvSpPr>
        <p:spPr>
          <a:xfrm>
            <a:off x="609600" y="152400"/>
            <a:ext cx="8382000" cy="5109091"/>
          </a:xfrm>
          <a:prstGeom prst="rect">
            <a:avLst/>
          </a:prstGeom>
        </p:spPr>
        <p:txBody>
          <a:bodyPr wrap="square">
            <a:spAutoFit/>
          </a:bodyPr>
          <a:lstStyle/>
          <a:p>
            <a:r>
              <a:rPr lang="ru-RU" i="1" dirty="0" smtClean="0"/>
              <a:t> </a:t>
            </a:r>
            <a:r>
              <a:rPr lang="en-US" i="1" dirty="0" smtClean="0"/>
              <a:t>                           </a:t>
            </a:r>
            <a:r>
              <a:rPr lang="ru-RU" sz="2000" dirty="0" smtClean="0">
                <a:solidFill>
                  <a:srgbClr val="FF0000"/>
                </a:solidFill>
                <a:latin typeface="Times New Roman" pitchFamily="18" charset="0"/>
                <a:cs typeface="Times New Roman" pitchFamily="18" charset="0"/>
              </a:rPr>
              <a:t>Дети не приходят из ниоткуда, они приходят от Бога</a:t>
            </a:r>
            <a:r>
              <a:rPr lang="ru-RU" sz="2000" i="1" dirty="0" smtClean="0">
                <a:latin typeface="Times New Roman" pitchFamily="18" charset="0"/>
                <a:cs typeface="Times New Roman" pitchFamily="18" charset="0"/>
              </a:rPr>
              <a:t>.</a:t>
            </a:r>
            <a:endParaRPr lang="en-US" i="1" dirty="0" smtClean="0">
              <a:latin typeface="Times New Roman" pitchFamily="18" charset="0"/>
              <a:cs typeface="Times New Roman" pitchFamily="18" charset="0"/>
            </a:endParaRPr>
          </a:p>
          <a:p>
            <a:r>
              <a:rPr lang="en-US" b="1" dirty="0" smtClean="0"/>
              <a:t>                     </a:t>
            </a:r>
            <a:r>
              <a:rPr lang="ru-RU" sz="1600" dirty="0" smtClean="0">
                <a:latin typeface="Times New Roman" pitchFamily="18" charset="0"/>
                <a:cs typeface="Times New Roman" pitchFamily="18" charset="0"/>
              </a:rPr>
              <a:t>Есть у бога любимое местечко —Это маленькое детское сердечко.</a:t>
            </a:r>
            <a:br>
              <a:rPr lang="ru-RU"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        Он туда заходит не спеша. В первый миг рожденья малыша. </a:t>
            </a:r>
          </a:p>
          <a:p>
            <a:pPr algn="ctr"/>
            <a:r>
              <a:rPr lang="ru-RU" sz="1600" dirty="0" smtClean="0">
                <a:latin typeface="Times New Roman" pitchFamily="18" charset="0"/>
                <a:cs typeface="Times New Roman" pitchFamily="18" charset="0"/>
              </a:rPr>
              <a:t>              Дети – цветы жизни. Они украшают нашу жизнь и наполняют ее смыслом.                       </a:t>
            </a:r>
            <a:r>
              <a:rPr lang="ru-RU" sz="1600" i="1" dirty="0" smtClean="0">
                <a:latin typeface="Times New Roman" pitchFamily="18" charset="0"/>
                <a:cs typeface="Times New Roman" pitchFamily="18" charset="0"/>
              </a:rPr>
              <a:t>Дети — это самое великое чудо, которое сотворила Бог</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Рождение ребенка – это возможность снова погрузиться в детство. Вы только подумайте, после появления малыша вы вместе будете делать первые шаги и произносить первые слова, вы снова пойдете первый раз в первый класс, снова вернетесь на выпускной бал. Быть родителями, разве это не прекрасно?!</a:t>
            </a:r>
          </a:p>
          <a:p>
            <a:r>
              <a:rPr lang="ru-RU" sz="1600" dirty="0" smtClean="0">
                <a:latin typeface="Times New Roman" pitchFamily="18" charset="0"/>
                <a:cs typeface="Times New Roman" pitchFamily="18" charset="0"/>
              </a:rPr>
              <a:t>Существует много методик воспитания ребенка, но главная заключается в том, чтобы отдать детям всю свою любовь и окружить их вниманием. Нужно каждую свободную минуту стараться провести со своим чадом. Помните, что счастливыми детей делает не ваша зарплата, а ваша забота!</a:t>
            </a:r>
          </a:p>
          <a:p>
            <a:endParaRPr lang="ru-RU" sz="1600" dirty="0" smtClean="0">
              <a:latin typeface="Times New Roman" pitchFamily="18" charset="0"/>
              <a:cs typeface="Times New Roman" pitchFamily="18" charset="0"/>
            </a:endParaRPr>
          </a:p>
          <a:p>
            <a:r>
              <a:rPr lang="ru-RU" b="1" dirty="0" smtClean="0"/>
              <a:t/>
            </a:r>
            <a:br>
              <a:rPr lang="ru-RU" b="1" dirty="0" smtClean="0"/>
            </a:br>
            <a:r>
              <a:rPr lang="ru-RU" b="1" dirty="0" smtClean="0"/>
              <a:t/>
            </a:r>
            <a:br>
              <a:rPr lang="ru-RU" b="1" dirty="0" smtClean="0"/>
            </a:br>
            <a:endParaRPr lang="ru-RU" dirty="0" smtClean="0"/>
          </a:p>
          <a:p>
            <a:endParaRPr lang="en-US" i="1" dirty="0" smtClean="0"/>
          </a:p>
          <a:p>
            <a:endParaRPr lang="ru-RU" dirty="0"/>
          </a:p>
        </p:txBody>
      </p:sp>
      <p:pic>
        <p:nvPicPr>
          <p:cNvPr id="6" name="Рисунок 5" descr="http://itd3.mycdn.me/image?id=865934220756&amp;t=20&amp;plc=WEB&amp;tkn=*z3cUYij3LtL7W4yX_FL2CJQGJs8"/>
          <p:cNvPicPr/>
          <p:nvPr/>
        </p:nvPicPr>
        <p:blipFill>
          <a:blip r:embed="rId4" cstate="print"/>
          <a:srcRect/>
          <a:stretch>
            <a:fillRect/>
          </a:stretch>
        </p:blipFill>
        <p:spPr bwMode="auto">
          <a:xfrm>
            <a:off x="5257800" y="3886200"/>
            <a:ext cx="3886200" cy="2740819"/>
          </a:xfrm>
          <a:prstGeom prst="rect">
            <a:avLst/>
          </a:prstGeom>
          <a:noFill/>
          <a:ln w="9525">
            <a:noFill/>
            <a:miter lim="800000"/>
            <a:headEnd/>
            <a:tailEnd/>
          </a:ln>
        </p:spPr>
      </p:pic>
      <p:pic>
        <p:nvPicPr>
          <p:cNvPr id="9" name="Рисунок 8" descr="http://treningi-ok.ru/wp-content/uploads/2012/04/foto_deti_11_13.jpg"/>
          <p:cNvPicPr/>
          <p:nvPr/>
        </p:nvPicPr>
        <p:blipFill>
          <a:blip r:embed="rId5" cstate="print"/>
          <a:srcRect/>
          <a:stretch>
            <a:fillRect/>
          </a:stretch>
        </p:blipFill>
        <p:spPr bwMode="auto">
          <a:xfrm>
            <a:off x="228600" y="3886200"/>
            <a:ext cx="3886200" cy="2719102"/>
          </a:xfrm>
          <a:prstGeom prst="rect">
            <a:avLst/>
          </a:prstGeom>
          <a:noFill/>
          <a:ln w="9525">
            <a:noFill/>
            <a:miter lim="800000"/>
            <a:headEnd/>
            <a:tailEnd/>
          </a:ln>
        </p:spPr>
      </p:pic>
      <p:pic>
        <p:nvPicPr>
          <p:cNvPr id="11" name="Рисунок 10" descr="http://www.playcast.ru/uploads/2017/09/26/23517093.png"/>
          <p:cNvPicPr/>
          <p:nvPr/>
        </p:nvPicPr>
        <p:blipFill>
          <a:blip r:embed="rId6" cstate="print"/>
          <a:srcRect/>
          <a:stretch>
            <a:fillRect/>
          </a:stretch>
        </p:blipFill>
        <p:spPr bwMode="auto">
          <a:xfrm>
            <a:off x="3810000" y="3200400"/>
            <a:ext cx="1600200" cy="1676400"/>
          </a:xfrm>
          <a:prstGeom prst="rect">
            <a:avLst/>
          </a:prstGeom>
          <a:noFill/>
          <a:ln w="9525">
            <a:noFill/>
            <a:miter lim="800000"/>
            <a:headEnd/>
            <a:tailEnd/>
          </a:ln>
        </p:spPr>
      </p:pic>
      <p:pic>
        <p:nvPicPr>
          <p:cNvPr id="12" name="Рисунок 11" descr="https://forum.materinstvo.ru/uploads/1269883481/post-70975-1269946099.png"/>
          <p:cNvPicPr/>
          <p:nvPr/>
        </p:nvPicPr>
        <p:blipFill>
          <a:blip r:embed="rId7" cstate="print"/>
          <a:srcRect/>
          <a:stretch>
            <a:fillRect/>
          </a:stretch>
        </p:blipFill>
        <p:spPr bwMode="auto">
          <a:xfrm>
            <a:off x="7924800" y="-152400"/>
            <a:ext cx="1428750" cy="212453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http://nevseoboi.com.ua/uploads/posts/2010-08/1281367207_florish-12.jpg"/>
          <p:cNvPicPr/>
          <p:nvPr/>
        </p:nvPicPr>
        <p:blipFill>
          <a:blip r:embed="rId2" cstate="print"/>
          <a:srcRect/>
          <a:stretch>
            <a:fillRect/>
          </a:stretch>
        </p:blipFill>
        <p:spPr bwMode="auto">
          <a:xfrm>
            <a:off x="0" y="0"/>
            <a:ext cx="9296400" cy="6858000"/>
          </a:xfrm>
          <a:prstGeom prst="rect">
            <a:avLst/>
          </a:prstGeom>
          <a:noFill/>
          <a:ln w="9525">
            <a:noFill/>
            <a:miter lim="800000"/>
            <a:headEnd/>
            <a:tailEnd/>
          </a:ln>
        </p:spPr>
      </p:pic>
      <p:sp>
        <p:nvSpPr>
          <p:cNvPr id="5" name="Заголовок 4"/>
          <p:cNvSpPr>
            <a:spLocks noGrp="1"/>
          </p:cNvSpPr>
          <p:nvPr>
            <p:ph type="title"/>
          </p:nvPr>
        </p:nvSpPr>
        <p:spPr>
          <a:xfrm>
            <a:off x="457200" y="274638"/>
            <a:ext cx="8229600" cy="411162"/>
          </a:xfrm>
        </p:spPr>
        <p:txBody>
          <a:bodyPr>
            <a:normAutofit fontScale="90000"/>
          </a:bodyPr>
          <a:lstStyle/>
          <a:p>
            <a:r>
              <a:rPr lang="ru-RU" sz="2200" dirty="0" smtClean="0">
                <a:solidFill>
                  <a:srgbClr val="FF0000"/>
                </a:solidFill>
                <a:latin typeface="Times New Roman" pitchFamily="18" charset="0"/>
                <a:cs typeface="Times New Roman" pitchFamily="18" charset="0"/>
              </a:rPr>
              <a:t>Все мы родом из детства</a:t>
            </a:r>
            <a:r>
              <a:rPr lang="ru-RU" sz="2000" b="1" dirty="0" smtClean="0">
                <a:solidFill>
                  <a:srgbClr val="FF0000"/>
                </a:solidFill>
                <a:latin typeface="Times New Roman" pitchFamily="18" charset="0"/>
                <a:cs typeface="Times New Roman" pitchFamily="18" charset="0"/>
              </a:rPr>
              <a:t/>
            </a:r>
            <a:br>
              <a:rPr lang="ru-RU" sz="2000" b="1" dirty="0" smtClean="0">
                <a:solidFill>
                  <a:srgbClr val="FF0000"/>
                </a:solidFill>
                <a:latin typeface="Times New Roman" pitchFamily="18" charset="0"/>
                <a:cs typeface="Times New Roman" pitchFamily="18" charset="0"/>
              </a:rPr>
            </a:br>
            <a:endParaRPr lang="ru-RU" dirty="0">
              <a:solidFill>
                <a:srgbClr val="FF0000"/>
              </a:solidFill>
              <a:latin typeface="Times New Roman" pitchFamily="18" charset="0"/>
              <a:cs typeface="Times New Roman" pitchFamily="18" charset="0"/>
            </a:endParaRPr>
          </a:p>
        </p:txBody>
      </p:sp>
      <p:sp>
        <p:nvSpPr>
          <p:cNvPr id="6" name="Содержимое 5"/>
          <p:cNvSpPr>
            <a:spLocks noGrp="1"/>
          </p:cNvSpPr>
          <p:nvPr>
            <p:ph idx="1"/>
          </p:nvPr>
        </p:nvSpPr>
        <p:spPr>
          <a:xfrm>
            <a:off x="228600" y="457200"/>
            <a:ext cx="8686800" cy="5668963"/>
          </a:xfrm>
        </p:spPr>
        <p:txBody>
          <a:bodyPr>
            <a:normAutofit fontScale="92500" lnSpcReduction="20000"/>
          </a:bodyPr>
          <a:lstStyle/>
          <a:p>
            <a:pPr algn="ctr">
              <a:buNone/>
            </a:pPr>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«Все взрослые когда-то были детьми. Только мало кто об этом помнит»,</a:t>
            </a:r>
            <a:r>
              <a:rPr lang="en-US" sz="1600"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pPr algn="ctr">
              <a:buNone/>
            </a:pPr>
            <a:r>
              <a:rPr lang="ru-RU" sz="1600" dirty="0" smtClean="0">
                <a:solidFill>
                  <a:srgbClr val="0070C0"/>
                </a:solidFill>
                <a:latin typeface="Times New Roman" pitchFamily="18" charset="0"/>
                <a:cs typeface="Times New Roman" pitchFamily="18" charset="0"/>
              </a:rPr>
              <a:t>«Все дети мира плачут на одном языке». </a:t>
            </a:r>
            <a:endParaRPr lang="ru-RU" sz="1600" i="1" dirty="0" smtClean="0">
              <a:solidFill>
                <a:srgbClr val="0070C0"/>
              </a:solidFill>
              <a:latin typeface="Times New Roman" pitchFamily="18" charset="0"/>
              <a:cs typeface="Times New Roman" pitchFamily="18" charset="0"/>
            </a:endParaRPr>
          </a:p>
          <a:p>
            <a:pPr>
              <a:buNone/>
            </a:pPr>
            <a:r>
              <a:rPr lang="ru-RU" sz="1600" dirty="0" smtClean="0">
                <a:latin typeface="Times New Roman" pitchFamily="18" charset="0"/>
                <a:cs typeface="Times New Roman" pitchFamily="18" charset="0"/>
              </a:rPr>
              <a:t>«Нет на земле гимна торжественнее, чем лепет детских уст».</a:t>
            </a:r>
          </a:p>
          <a:p>
            <a:pPr>
              <a:buNone/>
            </a:pPr>
            <a:r>
              <a:rPr lang="ru-RU" sz="1600" dirty="0" smtClean="0">
                <a:latin typeface="Times New Roman" pitchFamily="18" charset="0"/>
                <a:cs typeface="Times New Roman" pitchFamily="18" charset="0"/>
              </a:rPr>
              <a:t>«Если вы хотите вырастить хороших детей, тратьте на них в два раза меньше денег и в два раза больше времени». </a:t>
            </a:r>
            <a:r>
              <a:rPr lang="en-US" sz="1600" dirty="0" smtClean="0">
                <a:latin typeface="Times New Roman" pitchFamily="18" charset="0"/>
                <a:cs typeface="Times New Roman" pitchFamily="18" charset="0"/>
              </a:rPr>
              <a:t>                                                                                                                             </a:t>
            </a:r>
          </a:p>
          <a:p>
            <a:pPr>
              <a:buNone/>
            </a:pPr>
            <a:r>
              <a:rPr lang="ru-RU" sz="1600" dirty="0" smtClean="0">
                <a:latin typeface="Times New Roman" pitchFamily="18" charset="0"/>
                <a:cs typeface="Times New Roman" pitchFamily="18" charset="0"/>
              </a:rPr>
              <a:t>«Как часто дети слышат, что должны быть благодарными своим родителям. </a:t>
            </a:r>
            <a:endParaRPr lang="en-US" sz="1600" dirty="0" smtClean="0">
              <a:latin typeface="Times New Roman" pitchFamily="18" charset="0"/>
              <a:cs typeface="Times New Roman" pitchFamily="18" charset="0"/>
            </a:endParaRPr>
          </a:p>
          <a:p>
            <a:pPr>
              <a:buNone/>
            </a:pPr>
            <a:r>
              <a:rPr lang="ru-RU" sz="1600" dirty="0" smtClean="0">
                <a:latin typeface="Times New Roman" pitchFamily="18" charset="0"/>
                <a:cs typeface="Times New Roman" pitchFamily="18" charset="0"/>
              </a:rPr>
              <a:t>За то, что те положили на них всю жизнь, не спали ночами, да просто за то, что их родили…</a:t>
            </a:r>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 А вы не задумывались, сколько дети дарят родителям? </a:t>
            </a:r>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Любовь, самую настоящую, радость, надежду… Как часто рядом с ребенком мы чувствуем себя умными, всесильными. </a:t>
            </a:r>
            <a:endParaRPr lang="en-US" sz="1600" dirty="0" smtClean="0">
              <a:latin typeface="Times New Roman" pitchFamily="18" charset="0"/>
              <a:cs typeface="Times New Roman" pitchFamily="18" charset="0"/>
            </a:endParaRPr>
          </a:p>
          <a:p>
            <a:pPr>
              <a:buNone/>
            </a:pPr>
            <a:r>
              <a:rPr lang="ru-RU" sz="1600" dirty="0" smtClean="0">
                <a:latin typeface="Times New Roman" pitchFamily="18" charset="0"/>
                <a:cs typeface="Times New Roman" pitchFamily="18" charset="0"/>
              </a:rPr>
              <a:t>Ребенок дарит нам чувство собственной значимости. </a:t>
            </a:r>
            <a:endParaRPr lang="en-US" sz="1600" dirty="0" smtClean="0">
              <a:latin typeface="Times New Roman" pitchFamily="18" charset="0"/>
              <a:cs typeface="Times New Roman" pitchFamily="18" charset="0"/>
            </a:endParaRPr>
          </a:p>
          <a:p>
            <a:pPr>
              <a:buNone/>
            </a:pPr>
            <a:r>
              <a:rPr lang="ru-RU" sz="1600" dirty="0" smtClean="0">
                <a:latin typeface="Times New Roman" pitchFamily="18" charset="0"/>
                <a:cs typeface="Times New Roman" pitchFamily="18" charset="0"/>
              </a:rPr>
              <a:t>Так может, не стоит ждать от детей благодарности, ведь они нам дали не меньше? »</a:t>
            </a:r>
            <a:endParaRPr lang="en-US" sz="1600" dirty="0" smtClean="0">
              <a:latin typeface="Times New Roman" pitchFamily="18" charset="0"/>
              <a:cs typeface="Times New Roman" pitchFamily="18" charset="0"/>
            </a:endParaRPr>
          </a:p>
          <a:p>
            <a:pPr algn="ctr">
              <a:buNone/>
            </a:pPr>
            <a:r>
              <a:rPr lang="ru-RU" sz="1600" dirty="0" smtClean="0">
                <a:latin typeface="Times New Roman" pitchFamily="18" charset="0"/>
                <a:cs typeface="Times New Roman" pitchFamily="18" charset="0"/>
              </a:rPr>
              <a:t>Дети - цветы нашей жизни.</a:t>
            </a:r>
          </a:p>
          <a:p>
            <a:pPr algn="ctr">
              <a:buNone/>
            </a:pPr>
            <a:r>
              <a:rPr lang="ru-RU" sz="1600" dirty="0" smtClean="0">
                <a:latin typeface="Times New Roman" pitchFamily="18" charset="0"/>
                <a:cs typeface="Times New Roman" pitchFamily="18" charset="0"/>
              </a:rPr>
              <a:t>Они наша радость.</a:t>
            </a:r>
          </a:p>
          <a:p>
            <a:pPr algn="ctr">
              <a:buNone/>
            </a:pPr>
            <a:r>
              <a:rPr lang="ru-RU" sz="1600" dirty="0" smtClean="0">
                <a:latin typeface="Times New Roman" pitchFamily="18" charset="0"/>
                <a:cs typeface="Times New Roman" pitchFamily="18" charset="0"/>
              </a:rPr>
              <a:t>Порой непокорность, а порой и слабость.</a:t>
            </a:r>
          </a:p>
          <a:p>
            <a:pPr algn="ctr">
              <a:buNone/>
            </a:pPr>
            <a:r>
              <a:rPr lang="ru-RU" sz="1600" dirty="0" smtClean="0">
                <a:latin typeface="Times New Roman" pitchFamily="18" charset="0"/>
                <a:cs typeface="Times New Roman" pitchFamily="18" charset="0"/>
              </a:rPr>
              <a:t>Где-то смех ребенка, где-то есть и слёзы</a:t>
            </a:r>
          </a:p>
          <a:p>
            <a:pPr algn="ctr">
              <a:buNone/>
            </a:pPr>
            <a:r>
              <a:rPr lang="ru-RU" sz="1600" dirty="0" smtClean="0">
                <a:latin typeface="Times New Roman" pitchFamily="18" charset="0"/>
                <a:cs typeface="Times New Roman" pitchFamily="18" charset="0"/>
              </a:rPr>
              <a:t>Мать хранит ребенка, как садовник розы.</a:t>
            </a:r>
          </a:p>
          <a:p>
            <a:pPr>
              <a:buNone/>
            </a:pPr>
            <a:endParaRPr lang="en-US" sz="1600" b="1" dirty="0" smtClean="0">
              <a:solidFill>
                <a:srgbClr val="0070C0"/>
              </a:solidFill>
              <a:latin typeface="Times New Roman" pitchFamily="18" charset="0"/>
              <a:cs typeface="Times New Roman" pitchFamily="18" charset="0"/>
            </a:endParaRPr>
          </a:p>
          <a:p>
            <a:pPr>
              <a:buNone/>
            </a:pPr>
            <a:r>
              <a:rPr lang="ru-RU" sz="1600" b="1" dirty="0" smtClean="0">
                <a:solidFill>
                  <a:srgbClr val="0070C0"/>
                </a:solidFill>
                <a:latin typeface="Times New Roman" pitchFamily="18" charset="0"/>
                <a:cs typeface="Times New Roman" pitchFamily="18" charset="0"/>
              </a:rPr>
              <a:t/>
            </a:r>
            <a:br>
              <a:rPr lang="ru-RU" sz="1600" b="1" dirty="0" smtClean="0">
                <a:solidFill>
                  <a:srgbClr val="0070C0"/>
                </a:solidFill>
                <a:latin typeface="Times New Roman" pitchFamily="18" charset="0"/>
                <a:cs typeface="Times New Roman" pitchFamily="18" charset="0"/>
              </a:rPr>
            </a:br>
            <a:endParaRPr lang="en-US" sz="1600" dirty="0" smtClean="0">
              <a:latin typeface="Times New Roman" pitchFamily="18" charset="0"/>
              <a:cs typeface="Times New Roman" pitchFamily="18" charset="0"/>
            </a:endParaRPr>
          </a:p>
          <a:p>
            <a:pPr>
              <a:buNone/>
            </a:pP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dirty="0" smtClean="0"/>
              <a:t/>
            </a:r>
            <a:br>
              <a:rPr lang="ru-RU" dirty="0" smtClean="0"/>
            </a:br>
            <a:endParaRPr lang="ru-RU" dirty="0"/>
          </a:p>
        </p:txBody>
      </p:sp>
      <p:pic>
        <p:nvPicPr>
          <p:cNvPr id="8" name="Picture 2" descr="https://zabavnik.club/wp-content/uploads/2018/07/sonce_na_prozrachnom_fone_7_16194333.png"/>
          <p:cNvPicPr>
            <a:picLocks noChangeAspect="1" noChangeArrowheads="1"/>
          </p:cNvPicPr>
          <p:nvPr/>
        </p:nvPicPr>
        <p:blipFill>
          <a:blip r:embed="rId3" cstate="print"/>
          <a:srcRect/>
          <a:stretch>
            <a:fillRect/>
          </a:stretch>
        </p:blipFill>
        <p:spPr bwMode="auto">
          <a:xfrm>
            <a:off x="152400" y="0"/>
            <a:ext cx="1066800" cy="981198"/>
          </a:xfrm>
          <a:prstGeom prst="rect">
            <a:avLst/>
          </a:prstGeom>
          <a:noFill/>
        </p:spPr>
      </p:pic>
      <p:pic>
        <p:nvPicPr>
          <p:cNvPr id="9" name="Рисунок 8" descr="https://avatars.mds.yandex.net/get-pdb/234183/613eddb7-f1e3-4f96-be38-7aad45221afb/s1200?webp=false"/>
          <p:cNvPicPr/>
          <p:nvPr/>
        </p:nvPicPr>
        <p:blipFill>
          <a:blip r:embed="rId4" cstate="print"/>
          <a:srcRect/>
          <a:stretch>
            <a:fillRect/>
          </a:stretch>
        </p:blipFill>
        <p:spPr bwMode="auto">
          <a:xfrm>
            <a:off x="2590800" y="3962400"/>
            <a:ext cx="4191000" cy="2695575"/>
          </a:xfrm>
          <a:prstGeom prst="rect">
            <a:avLst/>
          </a:prstGeom>
          <a:noFill/>
          <a:ln w="9525">
            <a:noFill/>
            <a:miter lim="800000"/>
            <a:headEnd/>
            <a:tailEnd/>
          </a:ln>
        </p:spPr>
      </p:pic>
      <p:pic>
        <p:nvPicPr>
          <p:cNvPr id="11" name="Рисунок 10" descr="https://mdou14.kngcit.ru/images/16247516.png"/>
          <p:cNvPicPr/>
          <p:nvPr/>
        </p:nvPicPr>
        <p:blipFill>
          <a:blip r:embed="rId5" cstate="print"/>
          <a:srcRect/>
          <a:stretch>
            <a:fillRect/>
          </a:stretch>
        </p:blipFill>
        <p:spPr bwMode="auto">
          <a:xfrm>
            <a:off x="8001000" y="0"/>
            <a:ext cx="1295400" cy="990600"/>
          </a:xfrm>
          <a:prstGeom prst="rect">
            <a:avLst/>
          </a:prstGeom>
          <a:noFill/>
          <a:ln w="9525">
            <a:noFill/>
            <a:miter lim="800000"/>
            <a:headEnd/>
            <a:tailEnd/>
          </a:ln>
        </p:spPr>
      </p:pic>
      <p:pic>
        <p:nvPicPr>
          <p:cNvPr id="20" name="Рисунок 19" descr="http://cliparting.com/wp-content/uploads/2016/07/Clipart-baby-girl-free-clip-art-images-image-2-9.png"/>
          <p:cNvPicPr/>
          <p:nvPr/>
        </p:nvPicPr>
        <p:blipFill>
          <a:blip r:embed="rId6" cstate="print"/>
          <a:srcRect/>
          <a:stretch>
            <a:fillRect/>
          </a:stretch>
        </p:blipFill>
        <p:spPr bwMode="auto">
          <a:xfrm>
            <a:off x="7010400" y="4724400"/>
            <a:ext cx="2286000" cy="2133600"/>
          </a:xfrm>
          <a:prstGeom prst="rect">
            <a:avLst/>
          </a:prstGeom>
          <a:noFill/>
          <a:ln w="9525">
            <a:noFill/>
            <a:miter lim="800000"/>
            <a:headEnd/>
            <a:tailEnd/>
          </a:ln>
        </p:spPr>
      </p:pic>
      <p:pic>
        <p:nvPicPr>
          <p:cNvPr id="24" name="Рисунок 23" descr="ÐÐµÑÐµÐ»ÑÐµ ÐºÐ°ÑÐ°Ð¿ÑÐ·Ñ. ÐÐ»Ð¸Ð¿Ð°ÑÑ png Ñ Ð¿ÑÐ¾Ð·ÑÐ°ÑÐ½Ð¾ÑÑÑÑ"/>
          <p:cNvPicPr/>
          <p:nvPr/>
        </p:nvPicPr>
        <p:blipFill>
          <a:blip r:embed="rId7" cstate="print"/>
          <a:srcRect/>
          <a:stretch>
            <a:fillRect/>
          </a:stretch>
        </p:blipFill>
        <p:spPr bwMode="auto">
          <a:xfrm>
            <a:off x="228600" y="4191000"/>
            <a:ext cx="2133600" cy="24384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TotalTime>
  <Words>1902</Words>
  <Application>Microsoft Office PowerPoint</Application>
  <PresentationFormat>Экран (4:3)</PresentationFormat>
  <Paragraphs>154</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Office Theme</vt:lpstr>
      <vt:lpstr>            Работа с родителями в ДОУ «Искусство любить детей»  Представление о счастье каждый человек связывает с семьей: счастлив тот, кто счастлив в своем доме.  Действительно, семья - это одно из немногих мест, где человек может почувствовать себя личностью, получить подтверждение своей значимости и уникальности.   Семья дает первые уроки любви, понимания, доверия, веры.                  Это первый коллектив ребенка, естественная среда его развития, где закладываются основы будущей личности  МБДОУ № 70 «Золотая рыбка» г. Мытищи Воспитатели высшей категории   Котова Ирина Борисовна Сахарова Елена Вячеславовна    </vt:lpstr>
      <vt:lpstr>Слайд 2</vt:lpstr>
      <vt:lpstr>Слайд 3</vt:lpstr>
      <vt:lpstr>Слайд 4</vt:lpstr>
      <vt:lpstr>Родители и дети – взаимообмен дарами?                                            Взаимоотношения между родителями и детьми </vt:lpstr>
      <vt:lpstr>Слайд 6</vt:lpstr>
      <vt:lpstr>Слайд 7</vt:lpstr>
      <vt:lpstr>Слайд 8</vt:lpstr>
      <vt:lpstr>Все мы родом из детства </vt:lpstr>
      <vt:lpstr>Азбука воспитания</vt:lpstr>
      <vt:lpstr>Азбука воспитания</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Ирина Котова</dc:creator>
  <cp:lastModifiedBy>Windows User</cp:lastModifiedBy>
  <cp:revision>10</cp:revision>
  <dcterms:created xsi:type="dcterms:W3CDTF">2006-08-16T00:00:00Z</dcterms:created>
  <dcterms:modified xsi:type="dcterms:W3CDTF">2020-03-23T11:32:41Z</dcterms:modified>
</cp:coreProperties>
</file>