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1"/>
  </p:notesMasterIdLst>
  <p:sldIdLst>
    <p:sldId id="270" r:id="rId2"/>
    <p:sldId id="287" r:id="rId3"/>
    <p:sldId id="288" r:id="rId4"/>
    <p:sldId id="256" r:id="rId5"/>
    <p:sldId id="289" r:id="rId6"/>
    <p:sldId id="290" r:id="rId7"/>
    <p:sldId id="291" r:id="rId8"/>
    <p:sldId id="263" r:id="rId9"/>
    <p:sldId id="264" r:id="rId10"/>
    <p:sldId id="262" r:id="rId11"/>
    <p:sldId id="265" r:id="rId12"/>
    <p:sldId id="285" r:id="rId13"/>
    <p:sldId id="283" r:id="rId14"/>
    <p:sldId id="282" r:id="rId15"/>
    <p:sldId id="284" r:id="rId16"/>
    <p:sldId id="281" r:id="rId17"/>
    <p:sldId id="269" r:id="rId18"/>
    <p:sldId id="275" r:id="rId19"/>
    <p:sldId id="28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FF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59" autoAdjust="0"/>
    <p:restoredTop sz="94653" autoAdjust="0"/>
  </p:normalViewPr>
  <p:slideViewPr>
    <p:cSldViewPr>
      <p:cViewPr>
        <p:scale>
          <a:sx n="46" d="100"/>
          <a:sy n="46" d="100"/>
        </p:scale>
        <p:origin x="-2362" y="-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7ADDA49-2A3A-4DBC-9F38-DB5520F7F573}" type="datetimeFigureOut">
              <a:rPr lang="ru-RU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4955592-2439-4031-A5C7-D4B2524851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356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11F1BD-644E-44DE-8D3B-CCFB530D2323}" type="datetime1">
              <a:rPr lang="ru-RU" smtClean="0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E91A1-660E-4C68-937F-1CB3A9F0F5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ED872C-007D-40C9-80B1-E3DC41CBC5FA}" type="datetime1">
              <a:rPr lang="ru-RU" smtClean="0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96CE97-7E81-4D61-AF18-AB4D06B6FA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CF0544-0E1E-4279-9E56-893D49CFC454}" type="datetime1">
              <a:rPr lang="ru-RU" smtClean="0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C4011-01A0-4FA5-9098-4E9EF074D3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F7477A-1C22-49F8-A9A2-7E5748C6A9EF}" type="datetime1">
              <a:rPr lang="ru-RU" smtClean="0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C8FD4-ACB8-466B-B304-AEFF9F6415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27589-65F7-4674-B611-592C82E1B549}" type="datetime1">
              <a:rPr lang="ru-RU" smtClean="0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C32DD-0DA1-4031-B223-E927B1015B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D271A1-AF95-40AA-8E00-1F6FCE9DFC06}" type="datetime1">
              <a:rPr lang="ru-RU" smtClean="0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501B07-C9F7-43D0-A3F2-CA72852956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BF1277-C862-4694-832E-DC8D32BEAC26}" type="datetime1">
              <a:rPr lang="ru-RU" smtClean="0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ECA493-EF73-430E-90A9-D72E588559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6D1ED9-8B4B-4E6A-B48C-CDB77E3CB90B}" type="datetime1">
              <a:rPr lang="ru-RU" smtClean="0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94BE65-7EA3-4186-8961-1356ABD94D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64DEA5-02B3-4875-B6C2-305E9EE23284}" type="datetime1">
              <a:rPr lang="ru-RU" smtClean="0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4A101-44B9-46E8-9909-FA84F00A1F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4C4879-9CF2-4919-91D9-0AD5BE4FE04F}" type="datetime1">
              <a:rPr lang="ru-RU" smtClean="0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6F989-823C-4A19-95F7-E65A8F76D3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1D2D54-2684-4B06-B65E-D778B0BAD46C}" type="datetime1">
              <a:rPr lang="ru-RU" smtClean="0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75344E-A703-4C5B-9DA4-BEFFF39C21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B1F0917D-C440-4722-A824-6C2CF5B0B222}" type="datetime1">
              <a:rPr lang="ru-RU" smtClean="0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091AF6CA-61D6-4A08-95E0-529FC460DC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gif"/><Relationship Id="rId7" Type="http://schemas.openxmlformats.org/officeDocument/2006/relationships/image" Target="../media/image16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11" Type="http://schemas.openxmlformats.org/officeDocument/2006/relationships/image" Target="../media/image20.jpeg"/><Relationship Id="rId5" Type="http://schemas.openxmlformats.org/officeDocument/2006/relationships/image" Target="../media/image15.gif"/><Relationship Id="rId10" Type="http://schemas.openxmlformats.org/officeDocument/2006/relationships/image" Target="../media/image19.png"/><Relationship Id="rId4" Type="http://schemas.openxmlformats.org/officeDocument/2006/relationships/image" Target="../media/image9.gif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8.gif"/><Relationship Id="rId7" Type="http://schemas.openxmlformats.org/officeDocument/2006/relationships/image" Target="../media/image23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19.png"/><Relationship Id="rId4" Type="http://schemas.openxmlformats.org/officeDocument/2006/relationships/image" Target="../media/image9.gif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gif"/><Relationship Id="rId4" Type="http://schemas.openxmlformats.org/officeDocument/2006/relationships/image" Target="../media/image1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3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gif"/><Relationship Id="rId4" Type="http://schemas.openxmlformats.org/officeDocument/2006/relationships/image" Target="../media/image14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Пользователь\Рабочий стол\oldram46 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8" name="Picture 2" descr="https://drasler.ru/wp-content/uploads/2019/05/%D0%9A%D0%B0%D1%80%D1%82%D0%B8%D0%BD%D0%BA%D0%B0-%D0%BD%D0%B5%D0%B2%D0%B0%D0%BB%D1%8F%D1%88%D0%BA%D0%B0-%D0%B4%D0%BB%D1%8F-%D0%B4%D0%B5%D1%82%D0%B5%D0%B9-%D0%BD%D0%B0-%D0%BF%D1%80%D0%BE%D0%B7%D1%80%D0%B0%D1%87%D0%BD%D0%BE%D0%BC-%D1%84%D0%BE%D0%BD%D0%B5-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941168"/>
            <a:ext cx="1273391" cy="16288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47664" y="2812794"/>
            <a:ext cx="738330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Презентация «Игры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 Игрушки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600" dirty="0"/>
              <a:t> </a:t>
            </a:r>
            <a:endParaRPr lang="ru-RU" sz="3600" dirty="0" smtClean="0"/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Вторая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группа раннего возраста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51083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Муниципальное бюджетное дошкольное образовательное учреждение детский </a:t>
            </a:r>
            <a:r>
              <a:rPr lang="ru-RU" b="1" dirty="0" smtClean="0"/>
              <a:t>сад №</a:t>
            </a:r>
            <a:r>
              <a:rPr lang="ru-RU" b="1" dirty="0"/>
              <a:t>70 «Золотая </a:t>
            </a:r>
            <a:r>
              <a:rPr lang="ru-RU" b="1" dirty="0" smtClean="0"/>
              <a:t>Рыбка»</a:t>
            </a:r>
            <a:endParaRPr lang="ru-RU" b="1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3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29563" y="357188"/>
            <a:ext cx="4365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29563" y="2052638"/>
            <a:ext cx="4286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96225" y="4114800"/>
            <a:ext cx="4857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51520" y="1665258"/>
            <a:ext cx="651268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Совсем не нужен ей водитель.</a:t>
            </a:r>
          </a:p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Ключом ее вы заведите —</a:t>
            </a:r>
          </a:p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Колесики начнут крутиться.</a:t>
            </a:r>
          </a:p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Поставьте — и она помчится.</a:t>
            </a:r>
            <a:r>
              <a:rPr lang="ru-RU" sz="36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Пользователь\Рабочий стол\тачка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429142">
            <a:off x="2225724" y="3795503"/>
            <a:ext cx="4046712" cy="30479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339752" y="188640"/>
            <a:ext cx="40639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МАШИНА</a:t>
            </a:r>
            <a:endParaRPr lang="ru-RU" sz="6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3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29563" y="357188"/>
            <a:ext cx="4365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29563" y="2052638"/>
            <a:ext cx="4286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96225" y="4114800"/>
            <a:ext cx="4857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2276872"/>
            <a:ext cx="576978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Бьют его рукой и палкой,  </a:t>
            </a:r>
          </a:p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Никому его не жалко.</a:t>
            </a:r>
          </a:p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за что беднягу бьют?</a:t>
            </a:r>
          </a:p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 за то, что он надут.</a:t>
            </a:r>
            <a:endParaRPr lang="ru-RU" sz="3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Documents and Settings\Пользователь\Рабочий стол\мяч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892543">
            <a:off x="4695386" y="4395238"/>
            <a:ext cx="2227618" cy="237400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074" name="Picture 2" descr="C:\Documents and Settings\Пользователь\Рабочий стол\футмяч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7584" y="116632"/>
            <a:ext cx="1944216" cy="195778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851920" y="188640"/>
            <a:ext cx="20313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МЯЧ</a:t>
            </a:r>
            <a:endParaRPr lang="ru-RU" sz="6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D:\шаблоны для презентаций\Фоны для презентаций и бэйджиков\1 (164).jpg"/>
          <p:cNvPicPr>
            <a:picLocks noChangeAspect="1" noChangeArrowheads="1"/>
          </p:cNvPicPr>
          <p:nvPr/>
        </p:nvPicPr>
        <p:blipFill>
          <a:blip r:embed="rId2" cstate="email">
            <a:lum bright="30000"/>
          </a:blip>
          <a:srcRect/>
          <a:stretch>
            <a:fillRect/>
          </a:stretch>
        </p:blipFill>
        <p:spPr bwMode="auto">
          <a:xfrm>
            <a:off x="-42779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027542" y="3429000"/>
            <a:ext cx="6096000" cy="2016224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" pitchFamily="18" charset="0"/>
                <a:ea typeface="+mj-ea"/>
                <a:cs typeface="+mj-cs"/>
              </a:rPr>
              <a:t> 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" pitchFamily="18" charset="0"/>
                <a:ea typeface="+mj-ea"/>
                <a:cs typeface="+mj-cs"/>
              </a:rPr>
              <a:t>ИГРЫ И УПРАЖНЕНИЯ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entury" pitchFamily="18" charset="0"/>
              <a:ea typeface="+mj-ea"/>
              <a:cs typeface="+mj-cs"/>
            </a:endParaRPr>
          </a:p>
        </p:txBody>
      </p:sp>
      <p:pic>
        <p:nvPicPr>
          <p:cNvPr id="6" name="Picture 2" descr="C:\Documents and Settings\Пользователь\Рабочий стол\oldram46 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-7523" y="0"/>
            <a:ext cx="914399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72667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3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29563" y="357188"/>
            <a:ext cx="4365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29563" y="2052638"/>
            <a:ext cx="4286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96225" y="4114800"/>
            <a:ext cx="4857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586138" y="359558"/>
            <a:ext cx="59418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Игра 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«Подбери словечко»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1227" y="1291480"/>
            <a:ext cx="8424937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09625" algn="l"/>
              </a:tabLst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Мячик можно ... (катать, бросать, подбрасывать).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09625" algn="l"/>
              </a:tabLst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Машинку можно ... (катать, нагружать, разгружать).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09625" algn="l"/>
              </a:tabLst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Из кубиков можно ... (строить).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09625" algn="l"/>
              </a:tabLst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Юлу можно ... (крутить, вращать).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09625" algn="l"/>
              </a:tabLst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Куклу можно ... (кормить, одевать, переодевать, купать, приче­сывать, укладывать спать).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09625" algn="l"/>
              </a:tabLst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Пирамидку можно ... (собирать, разбирать).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09625" algn="l"/>
              </a:tabLst>
            </a:pPr>
            <a:r>
              <a:rPr lang="ru-RU" altLang="ru-RU" sz="28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 зайкой (мишкой) можно ….( играть, гулять, спать)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1" name="Line 77" descr="4a0um4x3g1y9cllk7"/>
          <p:cNvCxnSpPr>
            <a:cxnSpLocks noChangeShapeType="1"/>
          </p:cNvCxnSpPr>
          <p:nvPr/>
        </p:nvCxnSpPr>
        <p:spPr bwMode="auto">
          <a:xfrm>
            <a:off x="5867400" y="521970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pic>
        <p:nvPicPr>
          <p:cNvPr id="13" name="Picture 2" descr="C:\Documents and Settings\Пользователь\Рабочий стол\футмяч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728921"/>
            <a:ext cx="1314802" cy="132397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4" name="Picture 2" descr="C:\Documents and Settings\Пользователь\Рабочий стол\тачка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429142">
            <a:off x="741089" y="5444699"/>
            <a:ext cx="1946303" cy="1465938"/>
          </a:xfrm>
          <a:prstGeom prst="rect">
            <a:avLst/>
          </a:prstGeom>
          <a:noFill/>
        </p:spPr>
      </p:pic>
      <p:pic>
        <p:nvPicPr>
          <p:cNvPr id="15" name="Picture 2" descr="C:\Documents and Settings\Пользователь\Рабочий стол\игрушки\2429_2_enl64_enl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29940" y="4775732"/>
            <a:ext cx="1656184" cy="1538203"/>
          </a:xfrm>
          <a:prstGeom prst="rect">
            <a:avLst/>
          </a:prstGeom>
          <a:noFill/>
        </p:spPr>
      </p:pic>
      <p:pic>
        <p:nvPicPr>
          <p:cNvPr id="9" name="Picture 5" descr="http://nachalo4ka.ru/wp-content/uploads/2014/08/015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085" y="5037879"/>
            <a:ext cx="2016224" cy="203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nachalo4ka.ru/wp-content/uploads/2014/08/011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319" y="4900311"/>
            <a:ext cx="1522012" cy="195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765\Desktop\99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036" y="2213014"/>
            <a:ext cx="1416964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logoped.kalinka5.edusite.ru/images/p62_i41306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57" y="4900310"/>
            <a:ext cx="1228207" cy="181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90893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3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29563" y="357188"/>
            <a:ext cx="4365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29563" y="2052638"/>
            <a:ext cx="4286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96225" y="4114800"/>
            <a:ext cx="4857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Пользователь\Рабочий стол\игрушки\игрушки 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1628799"/>
            <a:ext cx="7516896" cy="491487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9512" y="357116"/>
            <a:ext cx="8202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«Игрушки для Тани и Вани» </a:t>
            </a:r>
          </a:p>
        </p:txBody>
      </p:sp>
    </p:spTree>
    <p:extLst>
      <p:ext uri="{BB962C8B-B14F-4D97-AF65-F5344CB8AC3E}">
        <p14:creationId xmlns:p14="http://schemas.microsoft.com/office/powerpoint/2010/main" val="202090893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3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29563" y="357188"/>
            <a:ext cx="4365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29563" y="2052638"/>
            <a:ext cx="4286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96225" y="4114800"/>
            <a:ext cx="4857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1520" y="420897"/>
            <a:ext cx="6336704" cy="587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у меня игрушек?</a:t>
            </a:r>
            <a:endParaRPr lang="ru-RU" sz="40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Там, в углу, лежат игрушки, 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Отдыхают в тишине... 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Пять игрушек в день рожденья 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Подарили гости мне. 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/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Раз — ушастый серый зайка, </a:t>
            </a:r>
          </a:p>
          <a:p>
            <a:pPr lvl="0"/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Два </a:t>
            </a: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— есть дудка у меня, </a:t>
            </a:r>
            <a:endParaRPr lang="ru-RU" altLang="ru-RU" sz="2400" dirty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Три — сейчас я покажу вам </a:t>
            </a:r>
            <a:endParaRPr lang="ru-RU" altLang="ru-RU" sz="2400" dirty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Черногривого коня. </a:t>
            </a:r>
            <a:endParaRPr lang="ru-RU" altLang="ru-RU" sz="2400" dirty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Бурый мишка мой - четыре, </a:t>
            </a:r>
            <a:endParaRPr lang="ru-RU" altLang="ru-RU" sz="2400" dirty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Белка рыженькая — пять... </a:t>
            </a:r>
            <a:endParaRPr lang="ru-RU" altLang="ru-RU" sz="2400" dirty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Только всех моих игрушек </a:t>
            </a:r>
            <a:endParaRPr lang="ru-RU" altLang="ru-RU" sz="2400" dirty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Мне никак не сосчитать.</a:t>
            </a:r>
            <a:endParaRPr lang="ru-RU" altLang="ru-RU" sz="24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Line 81" descr="4kb0ht4ag319kywe7"/>
          <p:cNvCxnSpPr>
            <a:cxnSpLocks noChangeShapeType="1"/>
          </p:cNvCxnSpPr>
          <p:nvPr/>
        </p:nvCxnSpPr>
        <p:spPr bwMode="auto">
          <a:xfrm>
            <a:off x="2514600" y="327660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pic>
        <p:nvPicPr>
          <p:cNvPr id="3076" name="Picture 4" descr="C:\Users\765\Desktop\99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57" y="150813"/>
            <a:ext cx="1416964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765\Desktop\Дудочка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146" y="2133962"/>
            <a:ext cx="1764196" cy="157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765\Desktop\b110589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835146"/>
            <a:ext cx="2451797" cy="185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3.bp.blogspot.com/-BGUo4P9OZOg/UJAxw7PUMQI/AAAAAAAAAgI/_7VyLSp0gFQ/s1600/0000.jpe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62871"/>
            <a:ext cx="1674278" cy="185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nachalo4ka.ru/wp-content/uploads/2014/08/belochka1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289" y="5329237"/>
            <a:ext cx="1250856" cy="134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90893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3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29563" y="357188"/>
            <a:ext cx="4365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24136" y="323472"/>
            <a:ext cx="8892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«Какой, какая,</a:t>
            </a:r>
            <a:r>
              <a:rPr lang="en-US" sz="4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какие?»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4136" y="1214438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Кукла (какая?) – нарядная, красивая, большая, говорящая,….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Машина (какая?) - красивая, большая, легковая, грузовая,….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Мяч (какой?) – красивый, разноцветный, маленький,…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Самолет (какой?) – красивый, игрушечный, пластмассовый 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00294" y="2420888"/>
            <a:ext cx="866480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40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«Назови ласково</a:t>
            </a:r>
            <a:r>
              <a:rPr lang="ru-RU" sz="40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Мяч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мячик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Кукла –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Мишка –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Матрешка –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Петрушка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Машина –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Самолет –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Куб –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 –</a:t>
            </a:r>
          </a:p>
          <a:p>
            <a:endParaRPr lang="ru-RU" dirty="0"/>
          </a:p>
        </p:txBody>
      </p:sp>
      <p:pic>
        <p:nvPicPr>
          <p:cNvPr id="4099" name="Picture 3" descr="http://nachalo4ka.ru/wp-content/uploads/2015/01/igrushki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566" y="3115469"/>
            <a:ext cx="5265874" cy="389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H:\игрушки\заяц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85512" y="1999268"/>
            <a:ext cx="1098426" cy="1456608"/>
          </a:xfrm>
          <a:prstGeom prst="rect">
            <a:avLst/>
          </a:prstGeom>
          <a:noFill/>
        </p:spPr>
      </p:pic>
      <p:pic>
        <p:nvPicPr>
          <p:cNvPr id="8" name="Picture 3" descr="C:\Documents and Settings\Пользователь\Рабочий стол\игрушки\мишка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1358756">
            <a:off x="1874778" y="5410688"/>
            <a:ext cx="1109335" cy="11537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090893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4A101-44B9-46E8-9909-FA84F00A1F70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12" name="Picture 2" descr="C:\Documents and Settings\Пользователь\Рабочий стол\футмяч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67202" y="1447041"/>
            <a:ext cx="1314802" cy="132397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317444"/>
              </p:ext>
            </p:extLst>
          </p:nvPr>
        </p:nvGraphicFramePr>
        <p:xfrm>
          <a:off x="215007" y="1305479"/>
          <a:ext cx="8605463" cy="52459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6833"/>
                <a:gridCol w="1800200"/>
                <a:gridCol w="1872208"/>
                <a:gridCol w="2016222"/>
              </a:tblGrid>
              <a:tr h="10081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400" spc="0" dirty="0" smtClean="0">
                        <a:effectLst/>
                        <a:latin typeface="+mn-lt"/>
                        <a:ea typeface="+mn-ea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400" spc="0" dirty="0" smtClean="0">
                        <a:effectLst/>
                        <a:latin typeface="+mn-lt"/>
                        <a:ea typeface="+mn-ea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400" spc="0" dirty="0" smtClean="0">
                        <a:effectLst/>
                        <a:latin typeface="+mn-lt"/>
                        <a:ea typeface="+mn-ea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spc="-40" dirty="0" smtClean="0">
                        <a:effectLst/>
                        <a:latin typeface="Arial"/>
                        <a:ea typeface="Arial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spc="-40" dirty="0" smtClean="0">
                        <a:effectLst/>
                        <a:latin typeface="Arial"/>
                        <a:ea typeface="Arial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spc="-40" dirty="0" smtClean="0">
                        <a:effectLst/>
                        <a:latin typeface="Arial"/>
                        <a:ea typeface="Arial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spc="-40" dirty="0" smtClean="0">
                          <a:effectLst/>
                          <a:latin typeface="Arial"/>
                          <a:ea typeface="Arial"/>
                        </a:rPr>
                        <a:t>1</a:t>
                      </a:r>
                      <a:endParaRPr lang="ru-RU" sz="4000" spc="-4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4000" spc="0" dirty="0" smtClean="0">
                        <a:effectLst/>
                      </a:endParaRPr>
                    </a:p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4000" spc="0" dirty="0" smtClean="0">
                        <a:effectLst/>
                      </a:endParaRPr>
                    </a:p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4000" spc="0" dirty="0" smtClean="0">
                        <a:effectLst/>
                      </a:endParaRPr>
                    </a:p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4000" spc="0" dirty="0" smtClean="0">
                          <a:effectLst/>
                        </a:rPr>
                        <a:t>2</a:t>
                      </a:r>
                      <a:endParaRPr lang="ru-RU" sz="4000" spc="-4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4000" spc="0" dirty="0" smtClean="0">
                        <a:effectLst/>
                      </a:endParaRPr>
                    </a:p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4000" spc="0" dirty="0" smtClean="0">
                        <a:effectLst/>
                      </a:endParaRPr>
                    </a:p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4000" spc="0" dirty="0" smtClean="0">
                        <a:effectLst/>
                      </a:endParaRPr>
                    </a:p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4000" spc="0" dirty="0" smtClean="0">
                          <a:effectLst/>
                        </a:rPr>
                        <a:t>5</a:t>
                      </a:r>
                      <a:endParaRPr lang="ru-RU" sz="4000" spc="-4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350" marR="6350" marT="0" marB="0"/>
                </a:tc>
              </a:tr>
              <a:tr h="860935">
                <a:tc>
                  <a:txBody>
                    <a:bodyPr/>
                    <a:lstStyle/>
                    <a:p>
                      <a:pPr indent="107950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107950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МЯЧ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indent="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МЯЧА</a:t>
                      </a:r>
                    </a:p>
                    <a:p>
                      <a:pPr indent="107950"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indent="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МЯЧЕЙ</a:t>
                      </a:r>
                    </a:p>
                    <a:p>
                      <a:pPr indent="107950"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</a:tr>
              <a:tr h="1087497">
                <a:tc>
                  <a:txBody>
                    <a:bodyPr/>
                    <a:lstStyle/>
                    <a:p>
                      <a:pPr indent="107950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10795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10795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10795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</a:tr>
              <a:tr h="1087497">
                <a:tc>
                  <a:txBody>
                    <a:bodyPr/>
                    <a:lstStyle/>
                    <a:p>
                      <a:pPr indent="107950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10795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10795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10795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</a:tr>
              <a:tr h="1087497">
                <a:tc>
                  <a:txBody>
                    <a:bodyPr/>
                    <a:lstStyle/>
                    <a:p>
                      <a:pPr indent="107950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10795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10795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10795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9552" y="45077"/>
            <a:ext cx="82809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«1, 2, 5»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Documents and Settings\Пользователь\Рабочий стол\футмяч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24719" y="1447041"/>
            <a:ext cx="1440160" cy="141142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6" name="Picture 2" descr="C:\Documents and Settings\Пользователь\Рабочий стол\игрушки\2429_2_enl64_enl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85020" y="3879262"/>
            <a:ext cx="1474812" cy="1445112"/>
          </a:xfrm>
          <a:prstGeom prst="rect">
            <a:avLst/>
          </a:prstGeom>
          <a:noFill/>
        </p:spPr>
      </p:pic>
      <p:pic>
        <p:nvPicPr>
          <p:cNvPr id="18" name="Picture 2" descr="C:\Documents and Settings\Пользователь\Рабочий стол\игрушки\кукла 2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17818" y="4933467"/>
            <a:ext cx="1585020" cy="1920332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</p:spPr>
      </p:pic>
      <p:pic>
        <p:nvPicPr>
          <p:cNvPr id="10" name="Picture 2" descr="C:\Documents and Settings\Пользователь\Рабочий стол\игрушки\машина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5335" y="2771016"/>
            <a:ext cx="2253854" cy="155515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4A101-44B9-46E8-9909-FA84F00A1F70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2050" name="Picture 2" descr="C:\Documents and Settings\Пользователь\Рабочий стол\игрушки\2429_2_enl64_enl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1196752"/>
            <a:ext cx="1656184" cy="1538203"/>
          </a:xfrm>
          <a:prstGeom prst="rect">
            <a:avLst/>
          </a:prstGeom>
          <a:noFill/>
        </p:spPr>
      </p:pic>
      <p:pic>
        <p:nvPicPr>
          <p:cNvPr id="2051" name="Picture 3" descr="C:\Documents and Settings\Пользователь\Рабочий стол\игрушки\мишка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1870" y="908720"/>
            <a:ext cx="1862276" cy="2160240"/>
          </a:xfrm>
          <a:prstGeom prst="rect">
            <a:avLst/>
          </a:prstGeom>
          <a:noFill/>
        </p:spPr>
      </p:pic>
      <p:pic>
        <p:nvPicPr>
          <p:cNvPr id="2052" name="Picture 4" descr="C:\Documents and Settings\Пользователь\Рабочий стол\игрушки\мяч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60032" y="2996952"/>
            <a:ext cx="1176140" cy="1253429"/>
          </a:xfrm>
          <a:prstGeom prst="rect">
            <a:avLst/>
          </a:prstGeom>
          <a:noFill/>
        </p:spPr>
      </p:pic>
      <p:pic>
        <p:nvPicPr>
          <p:cNvPr id="2053" name="Picture 5" descr="C:\Documents and Settings\Пользователь\Рабочий стол\игрушки\неваляшка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6056" y="4221088"/>
            <a:ext cx="1528564" cy="2094133"/>
          </a:xfrm>
          <a:prstGeom prst="rect">
            <a:avLst/>
          </a:prstGeom>
          <a:noFill/>
        </p:spPr>
      </p:pic>
      <p:pic>
        <p:nvPicPr>
          <p:cNvPr id="2056" name="Picture 8" descr="http://hobbyplus.ru/upload/iblock/df8/df83a8bcb71a036cee46ea999c66632e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3068960"/>
            <a:ext cx="2381250" cy="157162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483768" y="1988840"/>
            <a:ext cx="135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мягкий, </a:t>
            </a:r>
            <a:r>
              <a:rPr lang="en-US" dirty="0" smtClean="0"/>
              <a:t>   </a:t>
            </a:r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300192" y="2204864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– ………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131840" y="36450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тяжёлая, </a:t>
            </a:r>
            <a:r>
              <a:rPr lang="en-US" dirty="0" smtClean="0"/>
              <a:t>   </a:t>
            </a:r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779912" y="5157192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новый,   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588224" y="34290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– ………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876256" y="5373216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– ………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95536" y="247000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«Скажи наоборот» </a:t>
            </a:r>
            <a:b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http://igrushka-spb.ru/published/publicdata/IGRUSH12WA/attachments/SC/products_pictures/150924_c_enl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4941168"/>
            <a:ext cx="3620038" cy="15121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3" y="2132856"/>
            <a:ext cx="79928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новых встреч!</a:t>
            </a:r>
            <a:endParaRPr lang="ru-RU" sz="6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39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D:\шаблоны для презентаций\Фоны для презентаций и бэйджиков\1 (164).jpg"/>
          <p:cNvPicPr>
            <a:picLocks noChangeAspect="1" noChangeArrowheads="1"/>
          </p:cNvPicPr>
          <p:nvPr/>
        </p:nvPicPr>
        <p:blipFill>
          <a:blip r:embed="rId2" cstate="email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5" y="620688"/>
            <a:ext cx="7838256" cy="1584176"/>
          </a:xfrm>
        </p:spPr>
        <p:txBody>
          <a:bodyPr/>
          <a:lstStyle/>
          <a:p>
            <a:pPr algn="l">
              <a:buNone/>
            </a:pPr>
            <a:r>
              <a:rPr lang="ru-RU" sz="3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  : «Игры и Игрушки »</a:t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Важнейшей составной частью развивающей среды являются игра и игрушка. Игрушки для ребенка - это «среда», которая позволяет выражать чувства, исследовать окружающий мир, формировать и реализовывать творческие способности; игрушки учат общению и познанию себя. Сами по себе игрушки ничего не будут значить, если малыш не знает, как и во что с ними играть.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s://ds05.infourok.ru/uploads/ex/02f1/000a0188-d4ee9d65/hello_html_m3419adf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653136"/>
            <a:ext cx="1494166" cy="1800200"/>
          </a:xfrm>
          <a:prstGeom prst="rect">
            <a:avLst/>
          </a:prstGeom>
          <a:noFill/>
        </p:spPr>
      </p:pic>
      <p:pic>
        <p:nvPicPr>
          <p:cNvPr id="9" name="Picture 3" descr="C:\Documents and Settings\Пользователь\Рабочий стол\игрушки\мишка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355487">
            <a:off x="742387" y="4775294"/>
            <a:ext cx="1472155" cy="170770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" name="Picture 2" descr="https://drasler.ru/wp-content/uploads/2019/05/%D0%9A%D0%B0%D1%80%D1%82%D0%B8%D0%BD%D0%BA%D0%B0-%D0%BD%D0%B5%D0%B2%D0%B0%D0%BB%D1%8F%D1%88%D0%BA%D0%B0-%D0%B4%D0%BB%D1%8F-%D0%B4%D0%B5%D1%82%D0%B5%D0%B9-%D0%BD%D0%B0-%D0%BF%D1%80%D0%BE%D0%B7%D1%80%D0%B0%D1%87%D0%BD%D0%BE%D0%BC-%D1%84%D0%BE%D0%BD%D0%B5-1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941168"/>
            <a:ext cx="1008112" cy="1289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692696"/>
            <a:ext cx="7766248" cy="3168352"/>
          </a:xfrm>
        </p:spPr>
        <p:txBody>
          <a:bodyPr/>
          <a:lstStyle/>
          <a:p>
            <a:pPr algn="l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 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Знакомство с народным творчеством на примере народных игрушек. Знакомство с устным народным творчеством( песенки, </a:t>
            </a:r>
            <a:r>
              <a:rPr lang="ru-RU" sz="2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др.)</a:t>
            </a:r>
            <a:b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Формировать представления детей о русской народных игрушках: Неваляшка, Петрушка, Матрёшка, Дымковская игрушка. Способствовать развитию произвольной памяти и избирательности при выборе народной игрушке к определённым игровым ситуациям.  Воспитывать интерес и бережное отношение к народным промыслам.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3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29563" y="357188"/>
            <a:ext cx="4365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29563" y="2052638"/>
            <a:ext cx="4286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96225" y="4114800"/>
            <a:ext cx="4857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9166" y="1583126"/>
            <a:ext cx="76131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Ростом разные подружки,</a:t>
            </a:r>
          </a:p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похожи друг на дружку,</a:t>
            </a:r>
          </a:p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они сидят друг в дружке, </a:t>
            </a:r>
          </a:p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всего </a:t>
            </a: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одна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игрушка.</a:t>
            </a:r>
            <a:endParaRPr lang="ru-RU" sz="3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Documents and Settings\Пользователь\Рабочий стол\игрушки\матрёшка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60232" y="3429000"/>
            <a:ext cx="2209800" cy="3304374"/>
          </a:xfrm>
          <a:prstGeom prst="rect">
            <a:avLst/>
          </a:prstGeom>
          <a:noFill/>
        </p:spPr>
      </p:pic>
      <p:pic>
        <p:nvPicPr>
          <p:cNvPr id="7" name="Picture 3" descr="C:\Documents and Settings\Пользователь\Рабочий стол\игрушки\матрёшка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88024" y="3861048"/>
            <a:ext cx="1905000" cy="2848598"/>
          </a:xfrm>
          <a:prstGeom prst="rect">
            <a:avLst/>
          </a:prstGeom>
          <a:noFill/>
        </p:spPr>
      </p:pic>
      <p:pic>
        <p:nvPicPr>
          <p:cNvPr id="8" name="Picture 4" descr="C:\Documents and Settings\Пользователь\Рабочий стол\игрушки\матрёшка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03848" y="4365104"/>
            <a:ext cx="1528762" cy="2285999"/>
          </a:xfrm>
          <a:prstGeom prst="rect">
            <a:avLst/>
          </a:prstGeom>
          <a:noFill/>
        </p:spPr>
      </p:pic>
      <p:pic>
        <p:nvPicPr>
          <p:cNvPr id="10" name="Picture 5" descr="C:\Documents and Settings\Пользователь\Рабочий стол\игрушки\матрёшка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07704" y="4797152"/>
            <a:ext cx="1223962" cy="1830224"/>
          </a:xfrm>
          <a:prstGeom prst="rect">
            <a:avLst/>
          </a:prstGeom>
          <a:noFill/>
        </p:spPr>
      </p:pic>
      <p:pic>
        <p:nvPicPr>
          <p:cNvPr id="11" name="Picture 6" descr="C:\Documents and Settings\Пользователь\Рабочий стол\игрушки\матрёшка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99592" y="5157192"/>
            <a:ext cx="969644" cy="1449936"/>
          </a:xfrm>
          <a:prstGeom prst="rect">
            <a:avLst/>
          </a:prstGeom>
          <a:noFill/>
        </p:spPr>
      </p:pic>
      <p:pic>
        <p:nvPicPr>
          <p:cNvPr id="12" name="Picture 6" descr="C:\Documents and Settings\Пользователь\Рабочий стол\игрушки\матрёшка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512" y="5661248"/>
            <a:ext cx="611560" cy="91448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67544" y="345499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  <a:t> </a:t>
            </a: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  <a:t> </a:t>
            </a: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  <a:t>Загадки:</a:t>
            </a:r>
            <a:endParaRPr lang="ru-RU" sz="4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00538" y="980728"/>
            <a:ext cx="41598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 smtClean="0">
                <a:solidFill>
                  <a:srgbClr val="F1412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МАТРЁШКА</a:t>
            </a:r>
            <a:endParaRPr lang="ru-RU" sz="4000" b="1" dirty="0">
              <a:solidFill>
                <a:srgbClr val="F14124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C8FD4-ACB8-466B-B304-AEFF9F6415B4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3289" y="836712"/>
            <a:ext cx="6512511" cy="792088"/>
          </a:xfrm>
        </p:spPr>
        <p:txBody>
          <a:bodyPr/>
          <a:lstStyle/>
          <a:p>
            <a:pPr algn="l">
              <a:buNone/>
            </a:pPr>
            <a:r>
              <a:rPr lang="ru-RU" dirty="0" smtClean="0"/>
              <a:t>Петрушка</a:t>
            </a:r>
            <a:br>
              <a:rPr lang="ru-RU" dirty="0" smtClean="0"/>
            </a:b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Я детская игрушка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Зовут меня Петрушка.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Вид у меня приличный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Я даже симпатичный.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ds05.infourok.ru/uploads/ex/02f1/000a0188-d4ee9d65/hello_html_m3419adf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564904"/>
            <a:ext cx="31623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C8FD4-ACB8-466B-B304-AEFF9F6415B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3289" y="404664"/>
            <a:ext cx="6512511" cy="936104"/>
          </a:xfrm>
        </p:spPr>
        <p:txBody>
          <a:bodyPr/>
          <a:lstStyle/>
          <a:p>
            <a:pPr algn="l">
              <a:buNone/>
            </a:pPr>
            <a:r>
              <a:rPr lang="ru-RU" dirty="0" smtClean="0"/>
              <a:t>Неваляшка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412776"/>
            <a:ext cx="64624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Кукла эта – неваляшка</a:t>
            </a:r>
            <a:br>
              <a:rPr lang="ru-RU" sz="2800" dirty="0" smtClean="0"/>
            </a:br>
            <a:r>
              <a:rPr lang="ru-RU" sz="2800" dirty="0" smtClean="0"/>
              <a:t>Яркая на ней рубашка.</a:t>
            </a:r>
            <a:br>
              <a:rPr lang="ru-RU" sz="2800" dirty="0" smtClean="0"/>
            </a:br>
            <a:r>
              <a:rPr lang="ru-RU" sz="2800" dirty="0" smtClean="0"/>
              <a:t>Положу ее в кровать,</a:t>
            </a:r>
            <a:br>
              <a:rPr lang="ru-RU" sz="2800" dirty="0" smtClean="0"/>
            </a:br>
            <a:r>
              <a:rPr lang="ru-RU" sz="2800" dirty="0" smtClean="0"/>
              <a:t>Может там захочет спать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https://drasler.ru/wp-content/uploads/2019/05/%D0%9A%D0%B0%D1%80%D1%82%D0%B8%D0%BD%D0%BA%D0%B0-%D0%BD%D0%B5%D0%B2%D0%B0%D0%BB%D1%8F%D1%88%D0%BA%D0%B0-%D0%B4%D0%BB%D1%8F-%D0%B4%D0%B5%D1%82%D0%B5%D0%B9-%D0%BD%D0%B0-%D0%BF%D1%80%D0%BE%D0%B7%D1%80%D0%B0%D1%87%D0%BD%D0%BE%D0%BC-%D1%84%D0%BE%D0%BD%D0%B5-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276872"/>
            <a:ext cx="3213398" cy="4110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C8FD4-ACB8-466B-B304-AEFF9F6415B4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692696"/>
            <a:ext cx="8424935" cy="129614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Народная игрушка</a:t>
            </a:r>
            <a:br>
              <a:rPr lang="ru-RU" dirty="0" smtClean="0"/>
            </a:br>
            <a:r>
              <a:rPr lang="ru-RU" dirty="0" smtClean="0"/>
              <a:t>Дымковская  игрушка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551837"/>
            <a:ext cx="51845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Весѐлая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белая глина, Кружочки, полоски на ней, Козлы и барашки смешные, Табун разноцветных коней. Кормилицы и водоноски, И всадники, и ребятня, Собаки, гусары и рыбки, А ну, отгадайте, кто я?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ds04.infourok.ru/uploads/ex/0cb9/00096f10-8dcd3c74/hello_html_m40ee6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276872"/>
            <a:ext cx="2664296" cy="4287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3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29563" y="357188"/>
            <a:ext cx="4365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29563" y="2052638"/>
            <a:ext cx="4286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96225" y="4114800"/>
            <a:ext cx="4857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1556792"/>
            <a:ext cx="713528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Зверь забавный сшит из плюша. </a:t>
            </a:r>
          </a:p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Есть и лапы, есть и уши. </a:t>
            </a:r>
          </a:p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Меду зверю дай немного</a:t>
            </a:r>
          </a:p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устрой ему «берлогу».</a:t>
            </a:r>
            <a:endParaRPr lang="ru-RU" sz="3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Documents and Settings\Пользователь\Рабочий стол\игрушки\мишка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1355487">
            <a:off x="5215141" y="3650472"/>
            <a:ext cx="2636327" cy="305814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915816" y="260648"/>
            <a:ext cx="34676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МИШКА</a:t>
            </a:r>
            <a:endParaRPr lang="ru-RU" sz="6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3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29563" y="357188"/>
            <a:ext cx="4365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29563" y="2052638"/>
            <a:ext cx="4286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96225" y="4114800"/>
            <a:ext cx="4857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512" y="1556792"/>
            <a:ext cx="624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Закрывает она глазки, </a:t>
            </a:r>
          </a:p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Ей рассказывают сказки, </a:t>
            </a:r>
          </a:p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Может «Мама!» закричать</a:t>
            </a:r>
          </a:p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 коляске полежать.</a:t>
            </a:r>
            <a:r>
              <a:rPr lang="ru-RU" sz="36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Documents and Settings\Пользователь\Рабочий стол\игрушки\кукла 2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92080" y="2924944"/>
            <a:ext cx="2667000" cy="377628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771800" y="260648"/>
            <a:ext cx="29793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КУКЛА</a:t>
            </a:r>
            <a:endParaRPr lang="ru-RU" sz="6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1012</TotalTime>
  <Words>451</Words>
  <Application>Microsoft Office PowerPoint</Application>
  <PresentationFormat>Экран (4:3)</PresentationFormat>
  <Paragraphs>111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Презентация PowerPoint</vt:lpstr>
      <vt:lpstr> Тема  : «Игры и Игрушки »  Важнейшей составной частью развивающей среды являются игра и игрушка. Игрушки для ребенка - это «среда», которая позволяет выражать чувства, исследовать окружающий мир, формировать и реализовывать творческие способности; игрушки учат общению и познанию себя. Сами по себе игрушки ничего не будут значить, если малыш не знает, как и во что с ними играть. </vt:lpstr>
      <vt:lpstr>Цель: Знакомство с народным творчеством на примере народных игрушек. Знакомство с устным народным творчеством( песенки, потешки и др.)  Задачи: Формировать представления детей о русской народных игрушках: Неваляшка, Петрушка, Матрёшка, Дымковская игрушка. Способствовать развитию произвольной памяти и избирательности при выборе народной игрушке к определённым игровым ситуациям.  Воспитывать интерес и бережное отношение к народным промыслам.</vt:lpstr>
      <vt:lpstr>Презентация PowerPoint</vt:lpstr>
      <vt:lpstr>Петрушка  Я детская игрушка Зовут меня Петрушка. Вид у меня приличный Я даже симпатичный.</vt:lpstr>
      <vt:lpstr>Неваляшка</vt:lpstr>
      <vt:lpstr>Народная игрушка Дымковская  игрушка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Арсеьньева О. Ю.</dc:creator>
  <dc:description>http://aida.ucoz.ru</dc:description>
  <cp:lastModifiedBy>Екатерина</cp:lastModifiedBy>
  <cp:revision>107</cp:revision>
  <dcterms:created xsi:type="dcterms:W3CDTF">2013-11-12T09:48:11Z</dcterms:created>
  <dcterms:modified xsi:type="dcterms:W3CDTF">2020-03-24T13:06:41Z</dcterms:modified>
</cp:coreProperties>
</file>