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5E003FD-5EB2-42F5-ABBA-85640A17A94C}">
          <p14:sldIdLst>
            <p14:sldId id="256"/>
            <p14:sldId id="257"/>
            <p14:sldId id="258"/>
            <p14:sldId id="259"/>
          </p14:sldIdLst>
        </p14:section>
        <p14:section name="Раздел без заголовка" id="{1C4E219E-493D-46A3-9BB9-38119FA93CC6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выпуск из массовых групп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2016</c:v>
                </c:pt>
                <c:pt idx="2">
                  <c:v>2018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80</c:v>
                </c:pt>
                <c:pt idx="2">
                  <c:v>70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выпуск из комбинированных групп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2016</c:v>
                </c:pt>
                <c:pt idx="2">
                  <c:v>2018</c:v>
                </c:pt>
                <c:pt idx="3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80</c:v>
                </c:pt>
                <c:pt idx="1">
                  <c:v>70</c:v>
                </c:pt>
                <c:pt idx="2">
                  <c:v>70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Продолжающие занятия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2016</c:v>
                </c:pt>
                <c:pt idx="2">
                  <c:v>2018</c:v>
                </c:pt>
                <c:pt idx="3">
                  <c:v>2020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30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088448"/>
        <c:axId val="202089984"/>
      </c:barChart>
      <c:catAx>
        <c:axId val="20208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2089984"/>
        <c:crosses val="autoZero"/>
        <c:auto val="1"/>
        <c:lblAlgn val="ctr"/>
        <c:lblOffset val="100"/>
        <c:noMultiLvlLbl val="0"/>
      </c:catAx>
      <c:valAx>
        <c:axId val="202089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2088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5625-C3DB-454C-98A9-21CAC448D1FC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A2AE8-9691-47F5-8F8E-BB97AE0C7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5625-C3DB-454C-98A9-21CAC448D1FC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2AE8-9691-47F5-8F8E-BB97AE0C7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5625-C3DB-454C-98A9-21CAC448D1FC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2AE8-9691-47F5-8F8E-BB97AE0C7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D45625-C3DB-454C-98A9-21CAC448D1FC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8A2AE8-9691-47F5-8F8E-BB97AE0C7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5625-C3DB-454C-98A9-21CAC448D1FC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A2AE8-9691-47F5-8F8E-BB97AE0C7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5625-C3DB-454C-98A9-21CAC448D1FC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A2AE8-9691-47F5-8F8E-BB97AE0C7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5625-C3DB-454C-98A9-21CAC448D1FC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A2AE8-9691-47F5-8F8E-BB97AE0C7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EFD45625-C3DB-454C-98A9-21CAC448D1FC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A2AE8-9691-47F5-8F8E-BB97AE0C7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5625-C3DB-454C-98A9-21CAC448D1FC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2AE8-9691-47F5-8F8E-BB97AE0C7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5625-C3DB-454C-98A9-21CAC448D1FC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A2AE8-9691-47F5-8F8E-BB97AE0C7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5625-C3DB-454C-98A9-21CAC448D1FC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A2AE8-9691-47F5-8F8E-BB97AE0C7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45625-C3DB-454C-98A9-21CAC448D1FC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A2AE8-9691-47F5-8F8E-BB97AE0C7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46" y="1124744"/>
            <a:ext cx="9081846" cy="2243902"/>
          </a:xfrm>
        </p:spPr>
        <p:txBody>
          <a:bodyPr/>
          <a:lstStyle/>
          <a:p>
            <a:pPr algn="ctr"/>
            <a:r>
              <a:rPr lang="ru-RU" sz="4800" dirty="0" smtClean="0"/>
              <a:t>«Территория речи» дошкольного периода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293096"/>
            <a:ext cx="3992488" cy="179931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Работа представлена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лександровой Юлией Павловной, </a:t>
            </a:r>
            <a:r>
              <a:rPr lang="ru-RU" dirty="0" smtClean="0"/>
              <a:t>учителем-логопедом  высшей квалификационной категории, </a:t>
            </a:r>
            <a:r>
              <a:rPr lang="ru-RU" dirty="0" err="1" smtClean="0"/>
              <a:t>миофункциональным</a:t>
            </a:r>
            <a:r>
              <a:rPr lang="ru-RU" dirty="0" smtClean="0"/>
              <a:t> терапевтом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514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04664"/>
            <a:ext cx="7246568" cy="3129282"/>
          </a:xfrm>
        </p:spPr>
        <p:txBody>
          <a:bodyPr/>
          <a:lstStyle/>
          <a:p>
            <a:pPr algn="ctr"/>
            <a:r>
              <a:rPr lang="ru-RU" dirty="0" smtClean="0"/>
              <a:t>Использование вестибулярных пластинок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en-US" dirty="0" err="1" smtClean="0"/>
              <a:t>Muppy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ÐÐ°ÑÑÐ¸Ð½ÐºÐ¸ Ð¿Ð¾ Ð·Ð°Ð¿ÑÐ¾ÑÑ Ð¼Ð¸Ð¾ÑÑÐ½ÐºÑÐ¸Ð¾Ð½Ð°Ð»ÑÐ½Ð°Ñ ÑÐµÑÐ°Ð¿Ð¸Ñ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2844765" cy="189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b.ru/misc/i/gallery/20263/15275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1128"/>
            <a:ext cx="2401688" cy="205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ttps://www.maxima-sm.ru/upload/medialibrary/857/857710b170cafd37a8da3ae311113533.jpg"/>
          <p:cNvSpPr>
            <a:spLocks noGrp="1" noChangeAspect="1" noChangeArrowheads="1"/>
          </p:cNvSpPr>
          <p:nvPr>
            <p:ph sz="quarter" idx="13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6" descr="https://www.maxima-sm.ru/upload/medialibrary/857/857710b170cafd37a8da3ae3111135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orto-deti.ru/uploads/product/200/274/935020-2_2018-12-03_16-05-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569326" cy="256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50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1124744"/>
            <a:ext cx="6133296" cy="430679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Создание Академии дошкольных лингвистических наук</a:t>
            </a:r>
          </a:p>
          <a:p>
            <a:pPr algn="ctr"/>
            <a:r>
              <a:rPr lang="ru-RU" sz="2800" dirty="0" smtClean="0"/>
              <a:t>Участие в ежегодном театральном конкурсе </a:t>
            </a:r>
          </a:p>
          <a:p>
            <a:pPr marL="0" indent="0" algn="ctr">
              <a:buNone/>
            </a:pPr>
            <a:r>
              <a:rPr lang="ru-RU" sz="2800" dirty="0" smtClean="0"/>
              <a:t>«Звездный калейдоскоп»</a:t>
            </a:r>
          </a:p>
          <a:p>
            <a:pPr algn="ctr"/>
            <a:r>
              <a:rPr lang="ru-RU" sz="2800" dirty="0" smtClean="0"/>
              <a:t>Проект «Живой журнал»</a:t>
            </a:r>
          </a:p>
          <a:p>
            <a:pPr algn="ctr"/>
            <a:r>
              <a:rPr lang="ru-RU" sz="2800" dirty="0" smtClean="0"/>
              <a:t>Проект «Мульти-</a:t>
            </a:r>
            <a:r>
              <a:rPr lang="ru-RU" sz="2800" dirty="0" err="1" smtClean="0"/>
              <a:t>пульти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696744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Проектная деятельность в ДОУ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82459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627784" y="836712"/>
            <a:ext cx="4224528" cy="3886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772816"/>
            <a:ext cx="6825876" cy="190745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2207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624736" cy="37444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</a:rPr>
              <a:t>Актуальные проблемы  развития речи современного дошкольника</a:t>
            </a:r>
            <a:r>
              <a:rPr lang="ru-RU" sz="2200" dirty="0" smtClean="0"/>
              <a:t>:</a:t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-  феномен отсутствия потребности или мотивации в общении  у    ребенка с окружающими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 более позднее начало речи у  дошкольников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отсутствие компетентных знаний в области    речевого развития у родителей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влияние социальной среды на формирование  и  совершенствование речи дошкольника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эффективность логопедического  сопровождения ребенка  с  речевыми нарушениями</a:t>
            </a:r>
            <a:br>
              <a:rPr lang="ru-RU" sz="1600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21088"/>
            <a:ext cx="4224337" cy="2534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11760" y="2204864"/>
            <a:ext cx="4224528" cy="3886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 Интерес</a:t>
            </a:r>
          </a:p>
          <a:p>
            <a:r>
              <a:rPr lang="ru-RU" sz="2800" dirty="0" smtClean="0"/>
              <a:t>Эмоциональные реакции</a:t>
            </a:r>
          </a:p>
          <a:p>
            <a:r>
              <a:rPr lang="ru-RU" sz="2800" dirty="0" smtClean="0"/>
              <a:t>Инициативные действия  ребенка на привлечение интереса взрослого</a:t>
            </a:r>
          </a:p>
          <a:p>
            <a:r>
              <a:rPr lang="ru-RU" sz="2800" dirty="0" smtClean="0"/>
              <a:t>Чувствительность ребенка к отношению и оценке взрослого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6572296" cy="212231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Этапы становления общения</a:t>
            </a:r>
            <a:br>
              <a:rPr lang="ru-RU" sz="3600" dirty="0" smtClean="0"/>
            </a:br>
            <a:r>
              <a:rPr lang="ru-RU" sz="3600" dirty="0" smtClean="0"/>
              <a:t> ( по М.И. Лисиной)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3683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1556792"/>
            <a:ext cx="6349320" cy="3874744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Проблемы перинатального периода</a:t>
            </a:r>
          </a:p>
          <a:p>
            <a:r>
              <a:rPr lang="ru-RU" sz="2400" dirty="0" smtClean="0"/>
              <a:t>Частые  соматические заболевания</a:t>
            </a:r>
          </a:p>
          <a:p>
            <a:r>
              <a:rPr lang="ru-RU" sz="2400" dirty="0" smtClean="0"/>
              <a:t>Вредные привычки</a:t>
            </a:r>
          </a:p>
          <a:p>
            <a:r>
              <a:rPr lang="ru-RU" sz="2400" dirty="0" smtClean="0"/>
              <a:t>Отсутствие мотивации</a:t>
            </a:r>
          </a:p>
          <a:p>
            <a:r>
              <a:rPr lang="ru-RU" sz="2400" dirty="0" smtClean="0"/>
              <a:t>Нарушение пищевого поведения</a:t>
            </a:r>
          </a:p>
          <a:p>
            <a:r>
              <a:rPr lang="ru-RU" sz="2400" dirty="0" smtClean="0"/>
              <a:t>Нарушение строения </a:t>
            </a:r>
            <a:r>
              <a:rPr lang="en-US" sz="2400" dirty="0" smtClean="0"/>
              <a:t>  </a:t>
            </a:r>
            <a:r>
              <a:rPr lang="ru-RU" sz="2400" dirty="0"/>
              <a:t> </a:t>
            </a:r>
            <a:r>
              <a:rPr lang="ru-RU" sz="2400" dirty="0" smtClean="0"/>
              <a:t>и иннервации артикуляционного аппарата</a:t>
            </a:r>
          </a:p>
          <a:p>
            <a:r>
              <a:rPr lang="ru-RU" sz="2400" dirty="0" err="1" smtClean="0"/>
              <a:t>Миофункциональные</a:t>
            </a:r>
            <a:r>
              <a:rPr lang="ru-RU" sz="2400" dirty="0" smtClean="0"/>
              <a:t> расстройства</a:t>
            </a:r>
          </a:p>
          <a:p>
            <a:r>
              <a:rPr lang="ru-RU" sz="2400" dirty="0" err="1" smtClean="0"/>
              <a:t>Коннективные</a:t>
            </a:r>
            <a:r>
              <a:rPr lang="ru-RU" sz="2400" dirty="0" smtClean="0"/>
              <a:t> нарушения</a:t>
            </a:r>
          </a:p>
          <a:p>
            <a:r>
              <a:rPr lang="ru-RU" sz="2400" dirty="0" smtClean="0"/>
              <a:t>Прививки</a:t>
            </a:r>
          </a:p>
          <a:p>
            <a:r>
              <a:rPr lang="ru-RU" sz="2400" dirty="0" smtClean="0"/>
              <a:t>Функциональная глухота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24736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Речевой </a:t>
            </a:r>
            <a:r>
              <a:rPr lang="ru-RU" sz="3600" dirty="0" err="1" smtClean="0"/>
              <a:t>дизонтогенез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564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5400600" cy="2232248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0" dirty="0" smtClean="0"/>
              <a:t>Результаты </a:t>
            </a:r>
            <a:br>
              <a:rPr lang="ru-RU" sz="2000" dirty="0" smtClean="0"/>
            </a:br>
            <a:r>
              <a:rPr lang="ru-RU" sz="2000" dirty="0" smtClean="0"/>
              <a:t>обследования речи дошкольников при выпуске из МБДОУ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331463"/>
              </p:ext>
            </p:extLst>
          </p:nvPr>
        </p:nvGraphicFramePr>
        <p:xfrm>
          <a:off x="2195736" y="2492896"/>
          <a:ext cx="4224337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29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91425" y="1484784"/>
            <a:ext cx="4224528" cy="38862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Профессиональная занятость</a:t>
            </a:r>
          </a:p>
          <a:p>
            <a:r>
              <a:rPr lang="ru-RU" sz="2000" dirty="0" smtClean="0"/>
              <a:t>Жалобы на нехватку времени</a:t>
            </a:r>
          </a:p>
          <a:p>
            <a:r>
              <a:rPr lang="ru-RU" sz="2000" dirty="0" err="1" smtClean="0"/>
              <a:t>Манипулятивная</a:t>
            </a:r>
            <a:r>
              <a:rPr lang="ru-RU" sz="2000" dirty="0" smtClean="0"/>
              <a:t> тактика взаимодействия со специалистами.</a:t>
            </a:r>
          </a:p>
          <a:p>
            <a:r>
              <a:rPr lang="ru-RU" sz="2000" dirty="0" smtClean="0"/>
              <a:t>Отсутствие мотивации познания в данной области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408712" cy="1800200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отсутствие компетентных знаний в области    речевого </a:t>
            </a:r>
            <a:r>
              <a:rPr lang="ru-RU" sz="2000" dirty="0" smtClean="0"/>
              <a:t>развития детей </a:t>
            </a:r>
            <a:r>
              <a:rPr lang="ru-RU" sz="2000" dirty="0"/>
              <a:t>у </a:t>
            </a:r>
            <a:r>
              <a:rPr lang="ru-RU" sz="2000" dirty="0" smtClean="0"/>
              <a:t>родителей дошкольников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Picture 2" descr="C:\Users\Admin\AppData\Local\Microsoft\Windows\Temporary Internet Files\Content.IE5\15XOMFT0\dsc_540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81128"/>
            <a:ext cx="3384376" cy="19102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86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Речевое окружение дошкольника</a:t>
            </a:r>
          </a:p>
          <a:p>
            <a:r>
              <a:rPr lang="ru-RU" dirty="0" smtClean="0"/>
              <a:t>Программы речевого развития ребенка в соответствии с ФГОС</a:t>
            </a:r>
          </a:p>
          <a:p>
            <a:r>
              <a:rPr lang="ru-RU" dirty="0" smtClean="0"/>
              <a:t>Логопедическая коррекция как дополнительная образовательная услуга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Гаджетное</a:t>
            </a:r>
            <a:r>
              <a:rPr lang="ru-RU" dirty="0" smtClean="0"/>
              <a:t> развитие»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192688" cy="1224136"/>
          </a:xfrm>
        </p:spPr>
        <p:txBody>
          <a:bodyPr/>
          <a:lstStyle/>
          <a:p>
            <a:pPr algn="ctr"/>
            <a:r>
              <a:rPr lang="ru-RU" dirty="0"/>
              <a:t>влияние социальной среды на формирование  и  совершенствование речи дошкольника</a:t>
            </a:r>
          </a:p>
        </p:txBody>
      </p:sp>
      <p:pic>
        <p:nvPicPr>
          <p:cNvPr id="3074" name="Picture 2" descr="https://psicholog-nfdou29.edumsko.ru/uploads/29200/29200/section/569287/Shablon_vospitateli_Kruzhkovaya-rabota.png?1539853859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65058"/>
            <a:ext cx="7848872" cy="472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61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Взаимодействие со специалистами</a:t>
            </a:r>
          </a:p>
          <a:p>
            <a:r>
              <a:rPr lang="ru-RU" dirty="0" smtClean="0"/>
              <a:t>Сочетанное использование классических и инновационных технологий в логопедии</a:t>
            </a:r>
          </a:p>
          <a:p>
            <a:r>
              <a:rPr lang="ru-RU" dirty="0" smtClean="0"/>
              <a:t>Взаимодействие с родителями дошкольников</a:t>
            </a:r>
          </a:p>
          <a:p>
            <a:r>
              <a:rPr lang="ru-RU" dirty="0" smtClean="0"/>
              <a:t>Создание  творческих проектов, направленных на совершенствование вербального общения у дошкольников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336704" cy="1296144"/>
          </a:xfrm>
        </p:spPr>
        <p:txBody>
          <a:bodyPr>
            <a:normAutofit/>
          </a:bodyPr>
          <a:lstStyle/>
          <a:p>
            <a:r>
              <a:rPr lang="ru-RU" dirty="0"/>
              <a:t>- эффективность логопедического  сопровождения ребенка  с  речевыми нарушениями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340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6864" cy="1979466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Миофункциональная</a:t>
            </a:r>
            <a:r>
              <a:rPr lang="ru-RU" sz="2800" dirty="0" smtClean="0"/>
              <a:t> терапия </a:t>
            </a:r>
            <a:br>
              <a:rPr lang="ru-RU" sz="2800" dirty="0" smtClean="0"/>
            </a:br>
            <a:r>
              <a:rPr lang="ru-RU" sz="2800" dirty="0" smtClean="0"/>
              <a:t>и</a:t>
            </a:r>
            <a:br>
              <a:rPr lang="ru-RU" sz="2800" dirty="0" smtClean="0"/>
            </a:br>
            <a:r>
              <a:rPr lang="ru-RU" sz="2800" dirty="0" smtClean="0"/>
              <a:t> логопедия</a:t>
            </a:r>
            <a:endParaRPr lang="ru-RU" sz="2800" dirty="0"/>
          </a:p>
        </p:txBody>
      </p:sp>
      <p:pic>
        <p:nvPicPr>
          <p:cNvPr id="5" name="Рисунок 4" descr="http://iiosp.com/wp-content/uploads/2017/06/image-06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2223320" cy="2217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iosp.com/wp-content/uploads/2017/06/image-06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05541"/>
            <a:ext cx="1872208" cy="21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iosp.com/wp-content/uploads/2017/06/image-07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54" y="4941168"/>
            <a:ext cx="2283086" cy="1667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3" descr="http://iiosp.com/wp-content/uploads/2017/06/image-069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013" y="2654404"/>
            <a:ext cx="2514286" cy="16666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11013" y="1196752"/>
            <a:ext cx="4224528" cy="3886200"/>
          </a:xfrm>
        </p:spPr>
        <p:txBody>
          <a:bodyPr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864300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990</TotalTime>
  <Words>198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Tradeshow</vt:lpstr>
      <vt:lpstr>«Территория речи» дошкольного периода</vt:lpstr>
      <vt:lpstr>Актуальные проблемы  развития речи современного дошкольника:  -  феномен отсутствия потребности или мотивации в общении  у    ребенка с окружающими  -  более позднее начало речи у  дошкольников  - отсутствие компетентных знаний в области    речевого развития у родителей  - влияние социальной среды на формирование  и  совершенствование речи дошкольника  - эффективность логопедического  сопровождения ребенка  с  речевыми нарушениями  </vt:lpstr>
      <vt:lpstr>Этапы становления общения  ( по М.И. Лисиной)</vt:lpstr>
      <vt:lpstr> Речевой дизонтогенез </vt:lpstr>
      <vt:lpstr>   Результаты  обследования речи дошкольников при выпуске из МБДОУ</vt:lpstr>
      <vt:lpstr>отсутствие компетентных знаний в области    речевого развития детей у родителей дошкольников </vt:lpstr>
      <vt:lpstr>влияние социальной среды на формирование  и  совершенствование речи дошкольника</vt:lpstr>
      <vt:lpstr>- эффективность логопедического  сопровождения ребенка  с  речевыми нарушениями </vt:lpstr>
      <vt:lpstr>Миофункциональная терапия  и  логопедия</vt:lpstr>
      <vt:lpstr>Использование вестибулярных пластинок  «Muppy» </vt:lpstr>
      <vt:lpstr>Проектная деятельность в ДОУ</vt:lpstr>
      <vt:lpstr>  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Миофункциональная коррекция</dc:title>
  <dc:creator>Александрова</dc:creator>
  <cp:lastModifiedBy>Екатерина</cp:lastModifiedBy>
  <cp:revision>46</cp:revision>
  <dcterms:created xsi:type="dcterms:W3CDTF">2019-03-20T10:18:40Z</dcterms:created>
  <dcterms:modified xsi:type="dcterms:W3CDTF">2020-02-06T11:18:09Z</dcterms:modified>
</cp:coreProperties>
</file>